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0"/>
  </p:notesMasterIdLst>
  <p:sldIdLst>
    <p:sldId id="284" r:id="rId2"/>
    <p:sldId id="267" r:id="rId3"/>
    <p:sldId id="325" r:id="rId4"/>
    <p:sldId id="330" r:id="rId5"/>
    <p:sldId id="335" r:id="rId6"/>
    <p:sldId id="326" r:id="rId7"/>
    <p:sldId id="313" r:id="rId8"/>
    <p:sldId id="322" r:id="rId9"/>
    <p:sldId id="336" r:id="rId10"/>
    <p:sldId id="337" r:id="rId11"/>
    <p:sldId id="338" r:id="rId12"/>
    <p:sldId id="343" r:id="rId13"/>
    <p:sldId id="344" r:id="rId14"/>
    <p:sldId id="328" r:id="rId15"/>
    <p:sldId id="329" r:id="rId16"/>
    <p:sldId id="339" r:id="rId17"/>
    <p:sldId id="297" r:id="rId18"/>
    <p:sldId id="298" r:id="rId19"/>
    <p:sldId id="340" r:id="rId20"/>
    <p:sldId id="341" r:id="rId21"/>
    <p:sldId id="331" r:id="rId22"/>
    <p:sldId id="294" r:id="rId23"/>
    <p:sldId id="312" r:id="rId24"/>
    <p:sldId id="311" r:id="rId25"/>
    <p:sldId id="317" r:id="rId26"/>
    <p:sldId id="327" r:id="rId27"/>
    <p:sldId id="302" r:id="rId28"/>
    <p:sldId id="345" r:id="rId29"/>
  </p:sldIdLst>
  <p:sldSz cx="9144000" cy="6858000" type="screen4x3"/>
  <p:notesSz cx="7010400" cy="9296400"/>
  <p:defaultTextStyle>
    <a:defPPr>
      <a:defRPr lang="en-GB"/>
    </a:defPPr>
    <a:lvl1pPr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4572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9144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3716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18288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4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BC1C"/>
    <a:srgbClr val="63DB4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13" autoAdjust="0"/>
  </p:normalViewPr>
  <p:slideViewPr>
    <p:cSldViewPr>
      <p:cViewPr varScale="1">
        <p:scale>
          <a:sx n="123" d="100"/>
          <a:sy n="123" d="100"/>
        </p:scale>
        <p:origin x="852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4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1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1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5330" cy="461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0160" y="0"/>
            <a:ext cx="3035330" cy="461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343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00712" y="4414607"/>
            <a:ext cx="5605701" cy="4182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CH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830693"/>
            <a:ext cx="3035330" cy="461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0160" y="8830693"/>
            <a:ext cx="3035330" cy="461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3C5083E-7634-40DF-877A-807664527F0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92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0468" indent="-280949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23798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73317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22836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472355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21874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371393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20912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DEB3C4F0-1FAF-40C4-9E31-BC59D78553D1}" type="slidenum">
              <a:rPr lang="en-GB" altLang="it-CH" smtClean="0">
                <a:latin typeface="Arial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5</a:t>
            </a:fld>
            <a:endParaRPr lang="en-GB" altLang="it-CH">
              <a:latin typeface="Arial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970159" y="8830695"/>
            <a:ext cx="3038604" cy="46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488" tIns="46014" rIns="88488" bIns="46014" anchor="b"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fld id="{25F89FAC-A665-4BAB-9E3B-D20336C8C0E9}" type="slidenum">
              <a:rPr lang="en-GB" altLang="it-CH">
                <a:latin typeface="Arial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Font typeface="Arial" charset="0"/>
                <a:buNone/>
              </a:pPr>
              <a:t>5</a:t>
            </a:fld>
            <a:endParaRPr lang="en-GB" altLang="it-CH">
              <a:latin typeface="Arial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0" y="8830695"/>
            <a:ext cx="3038604" cy="46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488" tIns="46014" rIns="88488" bIns="46014" anchor="b"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endParaRPr lang="it-CH" altLang="it-CH">
              <a:latin typeface="Arial" charset="0"/>
            </a:endParaRP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0" y="2"/>
            <a:ext cx="3038604" cy="46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488" tIns="46014" rIns="88488" bIns="46014"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endParaRPr lang="it-CH" altLang="it-CH">
              <a:latin typeface="Arial" charset="0"/>
            </a:endParaRP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3970159" y="2"/>
            <a:ext cx="3038604" cy="46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488" tIns="46014" rIns="88488" bIns="46014"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endParaRPr lang="it-CH" altLang="it-CH">
              <a:latin typeface="Arial" charset="0"/>
            </a:endParaRP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1191869" y="814621"/>
            <a:ext cx="4631579" cy="3249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904" tIns="44952" rIns="89904" bIns="44952" anchor="ctr"/>
          <a:lstStyle>
            <a:lvl1pPr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it-CH" altLang="it-CH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8" name="Rectangle 6"/>
          <p:cNvSpPr>
            <a:spLocks noGrp="1" noChangeArrowheads="1"/>
          </p:cNvSpPr>
          <p:nvPr>
            <p:ph type="body"/>
          </p:nvPr>
        </p:nvSpPr>
        <p:spPr>
          <a:xfrm>
            <a:off x="700714" y="4414609"/>
            <a:ext cx="5607338" cy="41839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 altLang="it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0468" indent="-280949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23798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73317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22836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472355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21874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371393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20912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774D74D7-9F38-4CB2-97BB-C6D61C410516}" type="slidenum">
              <a:rPr lang="en-GB" altLang="it-CH" smtClean="0">
                <a:latin typeface="Arial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9</a:t>
            </a:fld>
            <a:endParaRPr lang="en-GB" altLang="it-CH">
              <a:latin typeface="Arial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019967" y="696345"/>
            <a:ext cx="4972111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04" tIns="44952" rIns="89904" bIns="44952" anchor="ctr"/>
          <a:lstStyle>
            <a:lvl1pPr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it-CH" altLang="it-CH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>
          <a:xfrm>
            <a:off x="700714" y="4414609"/>
            <a:ext cx="5607338" cy="41839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 altLang="it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0468" indent="-280949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23798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73317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22836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472355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21874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371393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20912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AAF6E068-44AF-435A-ABDB-940641C014FD}" type="slidenum">
              <a:rPr lang="en-GB" altLang="it-CH" smtClean="0">
                <a:latin typeface="Arial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22</a:t>
            </a:fld>
            <a:endParaRPr lang="en-GB" altLang="it-CH">
              <a:latin typeface="Arial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019967" y="696345"/>
            <a:ext cx="4972111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04" tIns="44952" rIns="89904" bIns="44952" anchor="ctr"/>
          <a:lstStyle>
            <a:lvl1pPr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it-CH" altLang="it-CH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700714" y="4414609"/>
            <a:ext cx="5607338" cy="41839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 altLang="it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A197A-13B2-4C35-88DE-FF3D4896BB80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28153-C2D7-4FC6-8800-20A9C8ABE05C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36282-74CE-4E2C-A282-9F84EEAF5B4E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4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6613" y="3937000"/>
            <a:ext cx="4037012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F4511-9EAC-4D04-B4D7-D4A4BFDA8A8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D8BEC-25E5-47A8-8490-F50EBAF6AA53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A5159-86C3-432A-875A-17D93E12A9B4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F8930-0CAE-477F-874E-F10046EF99F5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F06A7-2C25-47D4-A2B5-36A65260E50C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F2E1E-BD04-4A81-8893-D0FDD592EC21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87ED8-86A9-416D-B38E-B89256CD6C65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52782-C3E7-4CB6-A0B6-AFCCDACF1A1D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8EF1C-54DF-45A9-BF93-C48498F87D81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EAA02C1-6824-4C58-830D-E0EA885B3524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3.wdp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2"/>
          <p:cNvSpPr txBox="1">
            <a:spLocks noChangeArrowheads="1"/>
          </p:cNvSpPr>
          <p:nvPr/>
        </p:nvSpPr>
        <p:spPr bwMode="auto">
          <a:xfrm>
            <a:off x="304178" y="476672"/>
            <a:ext cx="8739083" cy="127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Char char="•"/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Char char="–"/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it-CH" altLang="it-C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Media Locarno2 </a:t>
            </a:r>
            <a:r>
              <a:rPr lang="it-CH" altLang="it-C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(Morettina)</a:t>
            </a:r>
          </a:p>
        </p:txBody>
      </p:sp>
      <p:pic>
        <p:nvPicPr>
          <p:cNvPr id="1026" name="Picture 2" descr="Foto">
            <a:extLst>
              <a:ext uri="{FF2B5EF4-FFF2-40B4-BE49-F238E27FC236}">
                <a16:creationId xmlns:a16="http://schemas.microsoft.com/office/drawing/2014/main" id="{7A67752F-3D79-44CB-8BBC-36C2C6755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81067"/>
            <a:ext cx="6477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9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60402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1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36904" cy="616286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46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250825" y="819150"/>
            <a:ext cx="7724775" cy="146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>
              <a:lnSpc>
                <a:spcPct val="117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Associazione</a:t>
            </a:r>
            <a:r>
              <a:rPr lang="en-GB" altLang="it-C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it-CH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Genitori</a:t>
            </a:r>
            <a:r>
              <a:rPr lang="en-GB" altLang="it-C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7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Morettina</a:t>
            </a:r>
            <a:endParaRPr lang="en-GB" altLang="it-C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4036" r="96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572397"/>
            <a:ext cx="3600400" cy="246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7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806239" y="260648"/>
            <a:ext cx="7571303" cy="59560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Associazione genitori:</a:t>
            </a:r>
          </a:p>
          <a:p>
            <a:pPr algn="ctr">
              <a:defRPr/>
            </a:pPr>
            <a:br>
              <a:rPr lang="it-IT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merenda di inizio anno,</a:t>
            </a:r>
          </a:p>
          <a:p>
            <a:pPr algn="ctr">
              <a:defRPr/>
            </a:pPr>
            <a:r>
              <a:rPr lang="it-IT" sz="28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conferenze serali a tema per genitori,</a:t>
            </a:r>
          </a:p>
          <a:p>
            <a:pPr algn="ctr">
              <a:defRPr/>
            </a:pPr>
            <a:r>
              <a:rPr lang="it-IT" sz="28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aiuto allo studio per allievi,</a:t>
            </a:r>
          </a:p>
          <a:p>
            <a:pPr algn="ctr">
              <a:defRPr/>
            </a:pPr>
            <a:r>
              <a:rPr lang="it-IT" sz="28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corsi estivi di ripasso,</a:t>
            </a:r>
          </a:p>
          <a:p>
            <a:pPr algn="ctr">
              <a:defRPr/>
            </a:pPr>
            <a:r>
              <a:rPr lang="it-IT" sz="28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corsi fuori orario di danza, cultura, </a:t>
            </a:r>
          </a:p>
          <a:p>
            <a:pPr algn="ctr">
              <a:defRPr/>
            </a:pPr>
            <a:r>
              <a:rPr lang="it-IT" sz="28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notte del racconto in biblioteca,</a:t>
            </a:r>
          </a:p>
          <a:p>
            <a:pPr algn="ctr">
              <a:defRPr/>
            </a:pPr>
            <a:r>
              <a:rPr lang="it-IT" sz="28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corso polisportivo sulla neve seconde,</a:t>
            </a:r>
          </a:p>
          <a:p>
            <a:pPr algn="ctr">
              <a:defRPr/>
            </a:pPr>
            <a:r>
              <a:rPr lang="it-IT" sz="28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degli allievi latinisti di quarta,</a:t>
            </a:r>
          </a:p>
          <a:p>
            <a:pPr algn="ctr">
              <a:defRPr/>
            </a:pPr>
            <a:r>
              <a:rPr lang="it-IT" sz="28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cerimonia di consegna diplomi di quarta, </a:t>
            </a:r>
          </a:p>
          <a:p>
            <a:pPr algn="ctr">
              <a:defRPr/>
            </a:pPr>
            <a:r>
              <a:rPr lang="it-IT" sz="28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ballo per il diploma a fine anno, </a:t>
            </a:r>
          </a:p>
          <a:p>
            <a:pPr algn="ctr">
              <a:defRPr/>
            </a:pPr>
            <a:r>
              <a:rPr lang="it-IT" sz="28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festa finale per allievi e famiglie,</a:t>
            </a:r>
          </a:p>
          <a:p>
            <a:pPr algn="ctr">
              <a:defRPr/>
            </a:pPr>
            <a:r>
              <a:rPr lang="it-IT" sz="28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lotterie per aiuto finanziario alle attività,</a:t>
            </a:r>
          </a:p>
          <a:p>
            <a:pPr algn="ctr">
              <a:defRPr/>
            </a:pPr>
            <a:r>
              <a:rPr lang="it-IT" sz="28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prevenzione </a:t>
            </a:r>
            <a:r>
              <a:rPr lang="it-IT" sz="2800" b="1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cyberbullismo</a:t>
            </a:r>
            <a:r>
              <a:rPr lang="it-IT" sz="28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4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4" y="980728"/>
            <a:ext cx="1350069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74" l="897" r="968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728"/>
            <a:ext cx="1422077" cy="106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41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19672" y="603034"/>
            <a:ext cx="6696744" cy="7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Orario</a:t>
            </a:r>
            <a:r>
              <a:rPr lang="en-GB" altLang="it-C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giornaliero</a:t>
            </a:r>
            <a:endParaRPr lang="en-GB" altLang="it-CH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oup 12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9414883"/>
              </p:ext>
            </p:extLst>
          </p:nvPr>
        </p:nvGraphicFramePr>
        <p:xfrm>
          <a:off x="899592" y="1556792"/>
          <a:ext cx="7272337" cy="4147394"/>
        </p:xfrm>
        <a:graphic>
          <a:graphicData uri="http://schemas.openxmlformats.org/drawingml/2006/table">
            <a:tbl>
              <a:tblPr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</a:tblPr>
              <a:tblGrid>
                <a:gridCol w="121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73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it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Lunedì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it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Martedì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it-CH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Mercoledì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it-CH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Giovedì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it-CH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Venerdì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9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it-CH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8.00-8.50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it-CH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8.50-9.40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it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9.55-10.45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77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it-CH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10.45-11.35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47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53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it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13.35-14.25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45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it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14.25-15.15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53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it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15.30-16.15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  <a:defRPr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97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it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16.15-17.00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it-C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13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06322" y="307117"/>
            <a:ext cx="6588414" cy="7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Orario</a:t>
            </a:r>
            <a:r>
              <a:rPr lang="en-GB" altLang="it-C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settimanale</a:t>
            </a:r>
            <a:endParaRPr lang="en-GB" altLang="it-CH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4" name="Group 3"/>
          <p:cNvGrpSpPr>
            <a:grpSpLocks/>
          </p:cNvGrpSpPr>
          <p:nvPr/>
        </p:nvGrpSpPr>
        <p:grpSpPr bwMode="auto">
          <a:xfrm>
            <a:off x="179512" y="901841"/>
            <a:ext cx="8208912" cy="5762625"/>
            <a:chOff x="1770" y="454"/>
            <a:chExt cx="3786" cy="34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45" name="AutoShape 4"/>
            <p:cNvSpPr>
              <a:spLocks noChangeArrowheads="1"/>
            </p:cNvSpPr>
            <p:nvPr/>
          </p:nvSpPr>
          <p:spPr bwMode="auto">
            <a:xfrm>
              <a:off x="2041" y="454"/>
              <a:ext cx="3515" cy="3447"/>
            </a:xfrm>
            <a:prstGeom prst="roundRect">
              <a:avLst>
                <a:gd name="adj" fmla="val 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46" name="AutoShape 5"/>
            <p:cNvSpPr>
              <a:spLocks noChangeArrowheads="1"/>
            </p:cNvSpPr>
            <p:nvPr/>
          </p:nvSpPr>
          <p:spPr bwMode="auto">
            <a:xfrm>
              <a:off x="4309" y="522"/>
              <a:ext cx="567" cy="3266"/>
            </a:xfrm>
            <a:prstGeom prst="roundRect">
              <a:avLst>
                <a:gd name="adj" fmla="val 17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47" name="AutoShape 6"/>
            <p:cNvSpPr>
              <a:spLocks noChangeArrowheads="1"/>
            </p:cNvSpPr>
            <p:nvPr/>
          </p:nvSpPr>
          <p:spPr bwMode="auto">
            <a:xfrm>
              <a:off x="4876" y="522"/>
              <a:ext cx="567" cy="3266"/>
            </a:xfrm>
            <a:prstGeom prst="roundRect">
              <a:avLst>
                <a:gd name="adj" fmla="val 17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48" name="AutoShape 7"/>
            <p:cNvSpPr>
              <a:spLocks noChangeArrowheads="1"/>
            </p:cNvSpPr>
            <p:nvPr/>
          </p:nvSpPr>
          <p:spPr bwMode="auto">
            <a:xfrm>
              <a:off x="3742" y="522"/>
              <a:ext cx="567" cy="3266"/>
            </a:xfrm>
            <a:prstGeom prst="roundRect">
              <a:avLst>
                <a:gd name="adj" fmla="val 17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49" name="AutoShape 8"/>
            <p:cNvSpPr>
              <a:spLocks noChangeArrowheads="1"/>
            </p:cNvSpPr>
            <p:nvPr/>
          </p:nvSpPr>
          <p:spPr bwMode="auto">
            <a:xfrm>
              <a:off x="3175" y="522"/>
              <a:ext cx="567" cy="3266"/>
            </a:xfrm>
            <a:prstGeom prst="roundRect">
              <a:avLst>
                <a:gd name="adj" fmla="val 176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50" name="Line 9"/>
            <p:cNvSpPr>
              <a:spLocks noChangeShapeType="1"/>
            </p:cNvSpPr>
            <p:nvPr/>
          </p:nvSpPr>
          <p:spPr bwMode="auto">
            <a:xfrm>
              <a:off x="2041" y="726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51" name="Line 10"/>
            <p:cNvSpPr>
              <a:spLocks noChangeShapeType="1"/>
            </p:cNvSpPr>
            <p:nvPr/>
          </p:nvSpPr>
          <p:spPr bwMode="auto">
            <a:xfrm>
              <a:off x="2041" y="884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52" name="Line 11"/>
            <p:cNvSpPr>
              <a:spLocks noChangeShapeType="1"/>
            </p:cNvSpPr>
            <p:nvPr/>
          </p:nvSpPr>
          <p:spPr bwMode="auto">
            <a:xfrm>
              <a:off x="2041" y="1043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53" name="Line 12"/>
            <p:cNvSpPr>
              <a:spLocks noChangeShapeType="1"/>
            </p:cNvSpPr>
            <p:nvPr/>
          </p:nvSpPr>
          <p:spPr bwMode="auto">
            <a:xfrm>
              <a:off x="2041" y="1202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54" name="Line 13"/>
            <p:cNvSpPr>
              <a:spLocks noChangeShapeType="1"/>
            </p:cNvSpPr>
            <p:nvPr/>
          </p:nvSpPr>
          <p:spPr bwMode="auto">
            <a:xfrm>
              <a:off x="2041" y="1361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55" name="Line 14"/>
            <p:cNvSpPr>
              <a:spLocks noChangeShapeType="1"/>
            </p:cNvSpPr>
            <p:nvPr/>
          </p:nvSpPr>
          <p:spPr bwMode="auto">
            <a:xfrm>
              <a:off x="2041" y="1519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>
              <a:off x="2041" y="1361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57" name="Line 16"/>
            <p:cNvSpPr>
              <a:spLocks noChangeShapeType="1"/>
            </p:cNvSpPr>
            <p:nvPr/>
          </p:nvSpPr>
          <p:spPr bwMode="auto">
            <a:xfrm>
              <a:off x="2041" y="1519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58" name="Line 17"/>
            <p:cNvSpPr>
              <a:spLocks noChangeShapeType="1"/>
            </p:cNvSpPr>
            <p:nvPr/>
          </p:nvSpPr>
          <p:spPr bwMode="auto">
            <a:xfrm>
              <a:off x="2041" y="1519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59" name="Line 18"/>
            <p:cNvSpPr>
              <a:spLocks noChangeShapeType="1"/>
            </p:cNvSpPr>
            <p:nvPr/>
          </p:nvSpPr>
          <p:spPr bwMode="auto">
            <a:xfrm>
              <a:off x="2041" y="1678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0" name="Line 19"/>
            <p:cNvSpPr>
              <a:spLocks noChangeShapeType="1"/>
            </p:cNvSpPr>
            <p:nvPr/>
          </p:nvSpPr>
          <p:spPr bwMode="auto">
            <a:xfrm>
              <a:off x="2041" y="1678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1" name="Line 20"/>
            <p:cNvSpPr>
              <a:spLocks noChangeShapeType="1"/>
            </p:cNvSpPr>
            <p:nvPr/>
          </p:nvSpPr>
          <p:spPr bwMode="auto">
            <a:xfrm>
              <a:off x="2041" y="1837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2" name="Line 21"/>
            <p:cNvSpPr>
              <a:spLocks noChangeShapeType="1"/>
            </p:cNvSpPr>
            <p:nvPr/>
          </p:nvSpPr>
          <p:spPr bwMode="auto">
            <a:xfrm>
              <a:off x="2041" y="1837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3" name="Line 22"/>
            <p:cNvSpPr>
              <a:spLocks noChangeShapeType="1"/>
            </p:cNvSpPr>
            <p:nvPr/>
          </p:nvSpPr>
          <p:spPr bwMode="auto">
            <a:xfrm>
              <a:off x="2041" y="1996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4" name="Line 23"/>
            <p:cNvSpPr>
              <a:spLocks noChangeShapeType="1"/>
            </p:cNvSpPr>
            <p:nvPr/>
          </p:nvSpPr>
          <p:spPr bwMode="auto">
            <a:xfrm>
              <a:off x="2041" y="1996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5" name="Line 24"/>
            <p:cNvSpPr>
              <a:spLocks noChangeShapeType="1"/>
            </p:cNvSpPr>
            <p:nvPr/>
          </p:nvSpPr>
          <p:spPr bwMode="auto">
            <a:xfrm>
              <a:off x="2041" y="2154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6" name="Line 25"/>
            <p:cNvSpPr>
              <a:spLocks noChangeShapeType="1"/>
            </p:cNvSpPr>
            <p:nvPr/>
          </p:nvSpPr>
          <p:spPr bwMode="auto">
            <a:xfrm>
              <a:off x="2041" y="2154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7" name="Line 26"/>
            <p:cNvSpPr>
              <a:spLocks noChangeShapeType="1"/>
            </p:cNvSpPr>
            <p:nvPr/>
          </p:nvSpPr>
          <p:spPr bwMode="auto">
            <a:xfrm>
              <a:off x="2041" y="2313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8" name="Line 27"/>
            <p:cNvSpPr>
              <a:spLocks noChangeShapeType="1"/>
            </p:cNvSpPr>
            <p:nvPr/>
          </p:nvSpPr>
          <p:spPr bwMode="auto">
            <a:xfrm>
              <a:off x="2041" y="2313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9" name="Line 28"/>
            <p:cNvSpPr>
              <a:spLocks noChangeShapeType="1"/>
            </p:cNvSpPr>
            <p:nvPr/>
          </p:nvSpPr>
          <p:spPr bwMode="auto">
            <a:xfrm>
              <a:off x="2041" y="2472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70" name="Line 29"/>
            <p:cNvSpPr>
              <a:spLocks noChangeShapeType="1"/>
            </p:cNvSpPr>
            <p:nvPr/>
          </p:nvSpPr>
          <p:spPr bwMode="auto">
            <a:xfrm>
              <a:off x="2041" y="2472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71" name="Line 30"/>
            <p:cNvSpPr>
              <a:spLocks noChangeShapeType="1"/>
            </p:cNvSpPr>
            <p:nvPr/>
          </p:nvSpPr>
          <p:spPr bwMode="auto">
            <a:xfrm>
              <a:off x="2041" y="2631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72" name="Line 31"/>
            <p:cNvSpPr>
              <a:spLocks noChangeShapeType="1"/>
            </p:cNvSpPr>
            <p:nvPr/>
          </p:nvSpPr>
          <p:spPr bwMode="auto">
            <a:xfrm>
              <a:off x="2041" y="2631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73" name="Line 32"/>
            <p:cNvSpPr>
              <a:spLocks noChangeShapeType="1"/>
            </p:cNvSpPr>
            <p:nvPr/>
          </p:nvSpPr>
          <p:spPr bwMode="auto">
            <a:xfrm>
              <a:off x="2041" y="2789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>
              <a:off x="2041" y="2789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2041" y="2948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2041" y="2948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77" name="Line 36"/>
            <p:cNvSpPr>
              <a:spLocks noChangeShapeType="1"/>
            </p:cNvSpPr>
            <p:nvPr/>
          </p:nvSpPr>
          <p:spPr bwMode="auto">
            <a:xfrm>
              <a:off x="2041" y="3107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78" name="Line 37"/>
            <p:cNvSpPr>
              <a:spLocks noChangeShapeType="1"/>
            </p:cNvSpPr>
            <p:nvPr/>
          </p:nvSpPr>
          <p:spPr bwMode="auto">
            <a:xfrm>
              <a:off x="2041" y="3107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79" name="Line 38"/>
            <p:cNvSpPr>
              <a:spLocks noChangeShapeType="1"/>
            </p:cNvSpPr>
            <p:nvPr/>
          </p:nvSpPr>
          <p:spPr bwMode="auto">
            <a:xfrm>
              <a:off x="2041" y="3266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0" name="Line 39"/>
            <p:cNvSpPr>
              <a:spLocks noChangeShapeType="1"/>
            </p:cNvSpPr>
            <p:nvPr/>
          </p:nvSpPr>
          <p:spPr bwMode="auto">
            <a:xfrm>
              <a:off x="2041" y="3266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1" name="Line 40"/>
            <p:cNvSpPr>
              <a:spLocks noChangeShapeType="1"/>
            </p:cNvSpPr>
            <p:nvPr/>
          </p:nvSpPr>
          <p:spPr bwMode="auto">
            <a:xfrm>
              <a:off x="2041" y="3424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2" name="Line 41"/>
            <p:cNvSpPr>
              <a:spLocks noChangeShapeType="1"/>
            </p:cNvSpPr>
            <p:nvPr/>
          </p:nvSpPr>
          <p:spPr bwMode="auto">
            <a:xfrm>
              <a:off x="2041" y="3424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3" name="Line 42"/>
            <p:cNvSpPr>
              <a:spLocks noChangeShapeType="1"/>
            </p:cNvSpPr>
            <p:nvPr/>
          </p:nvSpPr>
          <p:spPr bwMode="auto">
            <a:xfrm>
              <a:off x="2041" y="3583"/>
              <a:ext cx="34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CH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4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1770" y="2653"/>
              <a:ext cx="951" cy="13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it-CH" sz="3600" kern="10" normalizeH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latin typeface="Arial Black"/>
              </a:endParaRPr>
            </a:p>
            <a:p>
              <a:pPr algn="ctr"/>
              <a:r>
                <a:rPr lang="it-CH" sz="3600" kern="10" normalizeH="1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chemeClr val="accent3">
                      <a:lumMod val="75000"/>
                    </a:schemeClr>
                  </a:solidFill>
                  <a:latin typeface="Arial Black"/>
                </a:rPr>
                <a:t> </a:t>
              </a:r>
            </a:p>
          </p:txBody>
        </p:sp>
        <p:sp>
          <p:nvSpPr>
            <p:cNvPr id="185" name="Text Box 44"/>
            <p:cNvSpPr txBox="1">
              <a:spLocks noChangeArrowheads="1"/>
            </p:cNvSpPr>
            <p:nvPr/>
          </p:nvSpPr>
          <p:spPr bwMode="auto">
            <a:xfrm>
              <a:off x="2059" y="680"/>
              <a:ext cx="63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 dirty="0" err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Italiano</a:t>
              </a:r>
              <a:endParaRPr lang="en-GB" sz="14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86" name="Text Box 45"/>
            <p:cNvSpPr txBox="1">
              <a:spLocks noChangeArrowheads="1"/>
            </p:cNvSpPr>
            <p:nvPr/>
          </p:nvSpPr>
          <p:spPr bwMode="auto">
            <a:xfrm>
              <a:off x="2059" y="862"/>
              <a:ext cx="63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Francese</a:t>
              </a:r>
            </a:p>
          </p:txBody>
        </p:sp>
        <p:sp>
          <p:nvSpPr>
            <p:cNvPr id="187" name="Text Box 46"/>
            <p:cNvSpPr txBox="1">
              <a:spLocks noChangeArrowheads="1"/>
            </p:cNvSpPr>
            <p:nvPr/>
          </p:nvSpPr>
          <p:spPr bwMode="auto">
            <a:xfrm>
              <a:off x="2059" y="1020"/>
              <a:ext cx="63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Tedesco</a:t>
              </a:r>
            </a:p>
          </p:txBody>
        </p:sp>
        <p:sp>
          <p:nvSpPr>
            <p:cNvPr id="188" name="Text Box 47"/>
            <p:cNvSpPr txBox="1">
              <a:spLocks noChangeArrowheads="1"/>
            </p:cNvSpPr>
            <p:nvPr/>
          </p:nvSpPr>
          <p:spPr bwMode="auto">
            <a:xfrm>
              <a:off x="2059" y="1179"/>
              <a:ext cx="63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Inglese</a:t>
              </a:r>
            </a:p>
          </p:txBody>
        </p:sp>
        <p:sp>
          <p:nvSpPr>
            <p:cNvPr id="189" name="Text Box 48"/>
            <p:cNvSpPr txBox="1">
              <a:spLocks noChangeArrowheads="1"/>
            </p:cNvSpPr>
            <p:nvPr/>
          </p:nvSpPr>
          <p:spPr bwMode="auto">
            <a:xfrm>
              <a:off x="2059" y="1338"/>
              <a:ext cx="111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 dirty="0" err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Storia</a:t>
              </a:r>
              <a:r>
                <a:rPr lang="en-GB" sz="1400" b="1" dirty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 e </a:t>
              </a:r>
              <a:r>
                <a:rPr lang="en-GB" sz="1400" b="1" dirty="0" err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civica</a:t>
              </a:r>
              <a:endParaRPr lang="en-GB" sz="14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90" name="Text Box 49"/>
            <p:cNvSpPr txBox="1">
              <a:spLocks noChangeArrowheads="1"/>
            </p:cNvSpPr>
            <p:nvPr/>
          </p:nvSpPr>
          <p:spPr bwMode="auto">
            <a:xfrm>
              <a:off x="2059" y="1497"/>
              <a:ext cx="63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Geografia</a:t>
              </a:r>
            </a:p>
          </p:txBody>
        </p:sp>
        <p:sp>
          <p:nvSpPr>
            <p:cNvPr id="191" name="Text Box 50"/>
            <p:cNvSpPr txBox="1">
              <a:spLocks noChangeArrowheads="1"/>
            </p:cNvSpPr>
            <p:nvPr/>
          </p:nvSpPr>
          <p:spPr bwMode="auto">
            <a:xfrm>
              <a:off x="2059" y="1655"/>
              <a:ext cx="77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Matematica</a:t>
              </a:r>
            </a:p>
          </p:txBody>
        </p:sp>
        <p:sp>
          <p:nvSpPr>
            <p:cNvPr id="192" name="Text Box 51"/>
            <p:cNvSpPr txBox="1">
              <a:spLocks noChangeArrowheads="1"/>
            </p:cNvSpPr>
            <p:nvPr/>
          </p:nvSpPr>
          <p:spPr bwMode="auto">
            <a:xfrm>
              <a:off x="2059" y="1814"/>
              <a:ext cx="111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Scienze naturali</a:t>
              </a:r>
            </a:p>
          </p:txBody>
        </p:sp>
        <p:sp>
          <p:nvSpPr>
            <p:cNvPr id="193" name="Text Box 52"/>
            <p:cNvSpPr txBox="1">
              <a:spLocks noChangeArrowheads="1"/>
            </p:cNvSpPr>
            <p:nvPr/>
          </p:nvSpPr>
          <p:spPr bwMode="auto">
            <a:xfrm>
              <a:off x="2059" y="1973"/>
              <a:ext cx="88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E. Visiva</a:t>
              </a:r>
            </a:p>
          </p:txBody>
        </p:sp>
        <p:sp>
          <p:nvSpPr>
            <p:cNvPr id="194" name="Text Box 53"/>
            <p:cNvSpPr txBox="1">
              <a:spLocks noChangeArrowheads="1"/>
            </p:cNvSpPr>
            <p:nvPr/>
          </p:nvSpPr>
          <p:spPr bwMode="auto">
            <a:xfrm>
              <a:off x="2059" y="2132"/>
              <a:ext cx="111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Arti Plastiche</a:t>
              </a:r>
            </a:p>
          </p:txBody>
        </p:sp>
        <p:sp>
          <p:nvSpPr>
            <p:cNvPr id="195" name="Text Box 54"/>
            <p:cNvSpPr txBox="1">
              <a:spLocks noChangeArrowheads="1"/>
            </p:cNvSpPr>
            <p:nvPr/>
          </p:nvSpPr>
          <p:spPr bwMode="auto">
            <a:xfrm>
              <a:off x="2059" y="2290"/>
              <a:ext cx="88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E. Musicale</a:t>
              </a:r>
            </a:p>
          </p:txBody>
        </p:sp>
        <p:sp>
          <p:nvSpPr>
            <p:cNvPr id="196" name="Text Box 55"/>
            <p:cNvSpPr txBox="1">
              <a:spLocks noChangeArrowheads="1"/>
            </p:cNvSpPr>
            <p:nvPr/>
          </p:nvSpPr>
          <p:spPr bwMode="auto">
            <a:xfrm>
              <a:off x="2059" y="2449"/>
              <a:ext cx="88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E. Fisica</a:t>
              </a:r>
            </a:p>
          </p:txBody>
        </p:sp>
        <p:sp>
          <p:nvSpPr>
            <p:cNvPr id="197" name="Text Box 56"/>
            <p:cNvSpPr txBox="1">
              <a:spLocks noChangeArrowheads="1"/>
            </p:cNvSpPr>
            <p:nvPr/>
          </p:nvSpPr>
          <p:spPr bwMode="auto">
            <a:xfrm>
              <a:off x="2059" y="2608"/>
              <a:ext cx="88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I. Religioso </a:t>
              </a:r>
              <a:r>
                <a:rPr lang="en-GB" sz="1400" b="1" i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fac</a:t>
              </a:r>
            </a:p>
          </p:txBody>
        </p:sp>
        <p:sp>
          <p:nvSpPr>
            <p:cNvPr id="198" name="Text Box 57"/>
            <p:cNvSpPr txBox="1">
              <a:spLocks noChangeArrowheads="1"/>
            </p:cNvSpPr>
            <p:nvPr/>
          </p:nvSpPr>
          <p:spPr bwMode="auto">
            <a:xfrm>
              <a:off x="2059" y="2767"/>
              <a:ext cx="88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Ora di classe</a:t>
              </a:r>
            </a:p>
          </p:txBody>
        </p:sp>
        <p:sp>
          <p:nvSpPr>
            <p:cNvPr id="199" name="Text Box 58"/>
            <p:cNvSpPr txBox="1">
              <a:spLocks noChangeArrowheads="1"/>
            </p:cNvSpPr>
            <p:nvPr/>
          </p:nvSpPr>
          <p:spPr bwMode="auto">
            <a:xfrm>
              <a:off x="2059" y="2925"/>
              <a:ext cx="88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Op. artistica</a:t>
              </a:r>
            </a:p>
          </p:txBody>
        </p:sp>
        <p:sp>
          <p:nvSpPr>
            <p:cNvPr id="200" name="Text Box 59"/>
            <p:cNvSpPr txBox="1">
              <a:spLocks noChangeArrowheads="1"/>
            </p:cNvSpPr>
            <p:nvPr/>
          </p:nvSpPr>
          <p:spPr bwMode="auto">
            <a:xfrm>
              <a:off x="2059" y="3084"/>
              <a:ext cx="111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Op. orientamento</a:t>
              </a:r>
            </a:p>
          </p:txBody>
        </p:sp>
        <p:sp>
          <p:nvSpPr>
            <p:cNvPr id="201" name="Text Box 60"/>
            <p:cNvSpPr txBox="1">
              <a:spLocks noChangeArrowheads="1"/>
            </p:cNvSpPr>
            <p:nvPr/>
          </p:nvSpPr>
          <p:spPr bwMode="auto">
            <a:xfrm>
              <a:off x="2059" y="3243"/>
              <a:ext cx="88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Francese opz.</a:t>
              </a:r>
            </a:p>
          </p:txBody>
        </p:sp>
        <p:sp>
          <p:nvSpPr>
            <p:cNvPr id="202" name="Text Box 61"/>
            <p:cNvSpPr txBox="1">
              <a:spLocks noChangeArrowheads="1"/>
            </p:cNvSpPr>
            <p:nvPr/>
          </p:nvSpPr>
          <p:spPr bwMode="auto">
            <a:xfrm>
              <a:off x="2059" y="3402"/>
              <a:ext cx="88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Latino</a:t>
              </a:r>
            </a:p>
          </p:txBody>
        </p:sp>
        <p:sp>
          <p:nvSpPr>
            <p:cNvPr id="203" name="Text Box 62"/>
            <p:cNvSpPr txBox="1">
              <a:spLocks noChangeArrowheads="1"/>
            </p:cNvSpPr>
            <p:nvPr/>
          </p:nvSpPr>
          <p:spPr bwMode="auto">
            <a:xfrm>
              <a:off x="3170" y="3583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33</a:t>
              </a:r>
            </a:p>
          </p:txBody>
        </p:sp>
        <p:sp>
          <p:nvSpPr>
            <p:cNvPr id="204" name="Text Box 63"/>
            <p:cNvSpPr txBox="1">
              <a:spLocks noChangeArrowheads="1"/>
            </p:cNvSpPr>
            <p:nvPr/>
          </p:nvSpPr>
          <p:spPr bwMode="auto">
            <a:xfrm>
              <a:off x="3737" y="3583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33</a:t>
              </a:r>
            </a:p>
          </p:txBody>
        </p:sp>
        <p:sp>
          <p:nvSpPr>
            <p:cNvPr id="205" name="Text Box 64"/>
            <p:cNvSpPr txBox="1">
              <a:spLocks noChangeArrowheads="1"/>
            </p:cNvSpPr>
            <p:nvPr/>
          </p:nvSpPr>
          <p:spPr bwMode="auto">
            <a:xfrm>
              <a:off x="4304" y="3583"/>
              <a:ext cx="57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33 (35)</a:t>
              </a:r>
              <a:r>
                <a:rPr lang="ar-SA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‏</a:t>
              </a:r>
              <a:endParaRPr lang="en-GB" sz="1400" b="1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206" name="Text Box 65"/>
            <p:cNvSpPr txBox="1">
              <a:spLocks noChangeArrowheads="1"/>
            </p:cNvSpPr>
            <p:nvPr/>
          </p:nvSpPr>
          <p:spPr bwMode="auto">
            <a:xfrm>
              <a:off x="4848" y="3583"/>
              <a:ext cx="59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33 (35)</a:t>
              </a:r>
              <a:r>
                <a:rPr lang="ar-SA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‏</a:t>
              </a:r>
              <a:endParaRPr lang="en-GB" sz="1400" b="1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207" name="Text Box 66"/>
            <p:cNvSpPr txBox="1">
              <a:spLocks noChangeArrowheads="1"/>
            </p:cNvSpPr>
            <p:nvPr/>
          </p:nvSpPr>
          <p:spPr bwMode="auto">
            <a:xfrm>
              <a:off x="4916" y="3402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4</a:t>
              </a:r>
            </a:p>
          </p:txBody>
        </p:sp>
        <p:sp>
          <p:nvSpPr>
            <p:cNvPr id="208" name="Text Box 67"/>
            <p:cNvSpPr txBox="1">
              <a:spLocks noChangeArrowheads="1"/>
            </p:cNvSpPr>
            <p:nvPr/>
          </p:nvSpPr>
          <p:spPr bwMode="auto">
            <a:xfrm>
              <a:off x="4916" y="3243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209" name="Text Box 68"/>
            <p:cNvSpPr txBox="1">
              <a:spLocks noChangeArrowheads="1"/>
            </p:cNvSpPr>
            <p:nvPr/>
          </p:nvSpPr>
          <p:spPr bwMode="auto">
            <a:xfrm>
              <a:off x="4916" y="3084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210" name="Text Box 69"/>
            <p:cNvSpPr txBox="1">
              <a:spLocks noChangeArrowheads="1"/>
            </p:cNvSpPr>
            <p:nvPr/>
          </p:nvSpPr>
          <p:spPr bwMode="auto">
            <a:xfrm>
              <a:off x="4916" y="2925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211" name="Text Box 70"/>
            <p:cNvSpPr txBox="1">
              <a:spLocks noChangeArrowheads="1"/>
            </p:cNvSpPr>
            <p:nvPr/>
          </p:nvSpPr>
          <p:spPr bwMode="auto">
            <a:xfrm>
              <a:off x="4916" y="2767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212" name="Text Box 71"/>
            <p:cNvSpPr txBox="1">
              <a:spLocks noChangeArrowheads="1"/>
            </p:cNvSpPr>
            <p:nvPr/>
          </p:nvSpPr>
          <p:spPr bwMode="auto">
            <a:xfrm>
              <a:off x="4916" y="2608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 dirty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1obblig</a:t>
              </a:r>
            </a:p>
          </p:txBody>
        </p:sp>
        <p:sp>
          <p:nvSpPr>
            <p:cNvPr id="213" name="Text Box 72"/>
            <p:cNvSpPr txBox="1">
              <a:spLocks noChangeArrowheads="1"/>
            </p:cNvSpPr>
            <p:nvPr/>
          </p:nvSpPr>
          <p:spPr bwMode="auto">
            <a:xfrm>
              <a:off x="4916" y="2449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3</a:t>
              </a:r>
            </a:p>
          </p:txBody>
        </p:sp>
        <p:sp>
          <p:nvSpPr>
            <p:cNvPr id="214" name="Text Box 73"/>
            <p:cNvSpPr txBox="1">
              <a:spLocks noChangeArrowheads="1"/>
            </p:cNvSpPr>
            <p:nvPr/>
          </p:nvSpPr>
          <p:spPr bwMode="auto">
            <a:xfrm>
              <a:off x="4916" y="2290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215" name="Text Box 74"/>
            <p:cNvSpPr txBox="1">
              <a:spLocks noChangeArrowheads="1"/>
            </p:cNvSpPr>
            <p:nvPr/>
          </p:nvSpPr>
          <p:spPr bwMode="auto">
            <a:xfrm>
              <a:off x="4916" y="2132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216" name="Text Box 75"/>
            <p:cNvSpPr txBox="1">
              <a:spLocks noChangeArrowheads="1"/>
            </p:cNvSpPr>
            <p:nvPr/>
          </p:nvSpPr>
          <p:spPr bwMode="auto">
            <a:xfrm>
              <a:off x="4916" y="1973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217" name="Text Box 76"/>
            <p:cNvSpPr txBox="1">
              <a:spLocks noChangeArrowheads="1"/>
            </p:cNvSpPr>
            <p:nvPr/>
          </p:nvSpPr>
          <p:spPr bwMode="auto">
            <a:xfrm>
              <a:off x="4916" y="1814"/>
              <a:ext cx="63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1 e 2L </a:t>
              </a:r>
            </a:p>
          </p:txBody>
        </p:sp>
        <p:sp>
          <p:nvSpPr>
            <p:cNvPr id="218" name="Text Box 77"/>
            <p:cNvSpPr txBox="1">
              <a:spLocks noChangeArrowheads="1"/>
            </p:cNvSpPr>
            <p:nvPr/>
          </p:nvSpPr>
          <p:spPr bwMode="auto">
            <a:xfrm>
              <a:off x="4916" y="1655"/>
              <a:ext cx="5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5 AB</a:t>
              </a:r>
            </a:p>
          </p:txBody>
        </p:sp>
        <p:sp>
          <p:nvSpPr>
            <p:cNvPr id="219" name="Text Box 78"/>
            <p:cNvSpPr txBox="1">
              <a:spLocks noChangeArrowheads="1"/>
            </p:cNvSpPr>
            <p:nvPr/>
          </p:nvSpPr>
          <p:spPr bwMode="auto">
            <a:xfrm>
              <a:off x="4916" y="1497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220" name="Text Box 79"/>
            <p:cNvSpPr txBox="1">
              <a:spLocks noChangeArrowheads="1"/>
            </p:cNvSpPr>
            <p:nvPr/>
          </p:nvSpPr>
          <p:spPr bwMode="auto">
            <a:xfrm>
              <a:off x="4916" y="1338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221" name="Text Box 80"/>
            <p:cNvSpPr txBox="1">
              <a:spLocks noChangeArrowheads="1"/>
            </p:cNvSpPr>
            <p:nvPr/>
          </p:nvSpPr>
          <p:spPr bwMode="auto">
            <a:xfrm>
              <a:off x="4916" y="1179"/>
              <a:ext cx="63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3 gr16</a:t>
              </a:r>
            </a:p>
          </p:txBody>
        </p:sp>
        <p:sp>
          <p:nvSpPr>
            <p:cNvPr id="222" name="Text Box 81"/>
            <p:cNvSpPr txBox="1">
              <a:spLocks noChangeArrowheads="1"/>
            </p:cNvSpPr>
            <p:nvPr/>
          </p:nvSpPr>
          <p:spPr bwMode="auto">
            <a:xfrm>
              <a:off x="4916" y="1020"/>
              <a:ext cx="5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3 AB</a:t>
              </a:r>
            </a:p>
          </p:txBody>
        </p:sp>
        <p:sp>
          <p:nvSpPr>
            <p:cNvPr id="223" name="Text Box 82"/>
            <p:cNvSpPr txBox="1">
              <a:spLocks noChangeArrowheads="1"/>
            </p:cNvSpPr>
            <p:nvPr/>
          </p:nvSpPr>
          <p:spPr bwMode="auto">
            <a:xfrm>
              <a:off x="4916" y="862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224" name="Text Box 83"/>
            <p:cNvSpPr txBox="1">
              <a:spLocks noChangeArrowheads="1"/>
            </p:cNvSpPr>
            <p:nvPr/>
          </p:nvSpPr>
          <p:spPr bwMode="auto">
            <a:xfrm>
              <a:off x="4916" y="703"/>
              <a:ext cx="63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4 e 2L</a:t>
              </a:r>
            </a:p>
          </p:txBody>
        </p:sp>
        <p:sp>
          <p:nvSpPr>
            <p:cNvPr id="225" name="Text Box 84"/>
            <p:cNvSpPr txBox="1">
              <a:spLocks noChangeArrowheads="1"/>
            </p:cNvSpPr>
            <p:nvPr/>
          </p:nvSpPr>
          <p:spPr bwMode="auto">
            <a:xfrm>
              <a:off x="4916" y="522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IV</a:t>
              </a:r>
            </a:p>
          </p:txBody>
        </p:sp>
        <p:sp>
          <p:nvSpPr>
            <p:cNvPr id="226" name="Text Box 85"/>
            <p:cNvSpPr txBox="1">
              <a:spLocks noChangeArrowheads="1"/>
            </p:cNvSpPr>
            <p:nvPr/>
          </p:nvSpPr>
          <p:spPr bwMode="auto">
            <a:xfrm>
              <a:off x="4327" y="3402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227" name="Text Box 86"/>
            <p:cNvSpPr txBox="1">
              <a:spLocks noChangeArrowheads="1"/>
            </p:cNvSpPr>
            <p:nvPr/>
          </p:nvSpPr>
          <p:spPr bwMode="auto">
            <a:xfrm>
              <a:off x="4327" y="3243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228" name="Text Box 87"/>
            <p:cNvSpPr txBox="1">
              <a:spLocks noChangeArrowheads="1"/>
            </p:cNvSpPr>
            <p:nvPr/>
          </p:nvSpPr>
          <p:spPr bwMode="auto">
            <a:xfrm>
              <a:off x="4327" y="3084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229" name="Text Box 88"/>
            <p:cNvSpPr txBox="1">
              <a:spLocks noChangeArrowheads="1"/>
            </p:cNvSpPr>
            <p:nvPr/>
          </p:nvSpPr>
          <p:spPr bwMode="auto">
            <a:xfrm>
              <a:off x="4327" y="2925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230" name="Text Box 89"/>
            <p:cNvSpPr txBox="1">
              <a:spLocks noChangeArrowheads="1"/>
            </p:cNvSpPr>
            <p:nvPr/>
          </p:nvSpPr>
          <p:spPr bwMode="auto">
            <a:xfrm>
              <a:off x="4327" y="2767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231" name="Text Box 90"/>
            <p:cNvSpPr txBox="1">
              <a:spLocks noChangeArrowheads="1"/>
            </p:cNvSpPr>
            <p:nvPr/>
          </p:nvSpPr>
          <p:spPr bwMode="auto">
            <a:xfrm>
              <a:off x="4327" y="2449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3</a:t>
              </a:r>
            </a:p>
          </p:txBody>
        </p:sp>
        <p:sp>
          <p:nvSpPr>
            <p:cNvPr id="232" name="Text Box 91"/>
            <p:cNvSpPr txBox="1">
              <a:spLocks noChangeArrowheads="1"/>
            </p:cNvSpPr>
            <p:nvPr/>
          </p:nvSpPr>
          <p:spPr bwMode="auto">
            <a:xfrm>
              <a:off x="4327" y="2132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233" name="Text Box 92"/>
            <p:cNvSpPr txBox="1">
              <a:spLocks noChangeArrowheads="1"/>
            </p:cNvSpPr>
            <p:nvPr/>
          </p:nvSpPr>
          <p:spPr bwMode="auto">
            <a:xfrm>
              <a:off x="4327" y="1973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234" name="Text Box 93"/>
            <p:cNvSpPr txBox="1">
              <a:spLocks noChangeArrowheads="1"/>
            </p:cNvSpPr>
            <p:nvPr/>
          </p:nvSpPr>
          <p:spPr bwMode="auto">
            <a:xfrm>
              <a:off x="4327" y="1814"/>
              <a:ext cx="77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 e 2L/C  </a:t>
              </a:r>
            </a:p>
          </p:txBody>
        </p:sp>
        <p:sp>
          <p:nvSpPr>
            <p:cNvPr id="235" name="Text Box 94"/>
            <p:cNvSpPr txBox="1">
              <a:spLocks noChangeArrowheads="1"/>
            </p:cNvSpPr>
            <p:nvPr/>
          </p:nvSpPr>
          <p:spPr bwMode="auto">
            <a:xfrm>
              <a:off x="4327" y="1655"/>
              <a:ext cx="5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5 AB</a:t>
              </a:r>
            </a:p>
          </p:txBody>
        </p:sp>
        <p:sp>
          <p:nvSpPr>
            <p:cNvPr id="236" name="Text Box 95"/>
            <p:cNvSpPr txBox="1">
              <a:spLocks noChangeArrowheads="1"/>
            </p:cNvSpPr>
            <p:nvPr/>
          </p:nvSpPr>
          <p:spPr bwMode="auto">
            <a:xfrm>
              <a:off x="4327" y="1497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237" name="Text Box 96"/>
            <p:cNvSpPr txBox="1">
              <a:spLocks noChangeArrowheads="1"/>
            </p:cNvSpPr>
            <p:nvPr/>
          </p:nvSpPr>
          <p:spPr bwMode="auto">
            <a:xfrm>
              <a:off x="4327" y="1338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2.5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4327" y="1020"/>
              <a:ext cx="5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3 AB</a:t>
              </a:r>
            </a:p>
          </p:txBody>
        </p:sp>
        <p:sp>
          <p:nvSpPr>
            <p:cNvPr id="239" name="Text Box 98"/>
            <p:cNvSpPr txBox="1">
              <a:spLocks noChangeArrowheads="1"/>
            </p:cNvSpPr>
            <p:nvPr/>
          </p:nvSpPr>
          <p:spPr bwMode="auto">
            <a:xfrm>
              <a:off x="4327" y="862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240" name="Text Box 99"/>
            <p:cNvSpPr txBox="1">
              <a:spLocks noChangeArrowheads="1"/>
            </p:cNvSpPr>
            <p:nvPr/>
          </p:nvSpPr>
          <p:spPr bwMode="auto">
            <a:xfrm>
              <a:off x="4327" y="703"/>
              <a:ext cx="63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6</a:t>
              </a:r>
            </a:p>
          </p:txBody>
        </p:sp>
        <p:sp>
          <p:nvSpPr>
            <p:cNvPr id="241" name="Text Box 100"/>
            <p:cNvSpPr txBox="1">
              <a:spLocks noChangeArrowheads="1"/>
            </p:cNvSpPr>
            <p:nvPr/>
          </p:nvSpPr>
          <p:spPr bwMode="auto">
            <a:xfrm>
              <a:off x="4327" y="522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III</a:t>
              </a:r>
            </a:p>
          </p:txBody>
        </p:sp>
        <p:sp>
          <p:nvSpPr>
            <p:cNvPr id="242" name="Text Box 101"/>
            <p:cNvSpPr txBox="1">
              <a:spLocks noChangeArrowheads="1"/>
            </p:cNvSpPr>
            <p:nvPr/>
          </p:nvSpPr>
          <p:spPr bwMode="auto">
            <a:xfrm>
              <a:off x="3737" y="3402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243" name="Text Box 102"/>
            <p:cNvSpPr txBox="1">
              <a:spLocks noChangeArrowheads="1"/>
            </p:cNvSpPr>
            <p:nvPr/>
          </p:nvSpPr>
          <p:spPr bwMode="auto">
            <a:xfrm>
              <a:off x="3737" y="3243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244" name="Text Box 103"/>
            <p:cNvSpPr txBox="1">
              <a:spLocks noChangeArrowheads="1"/>
            </p:cNvSpPr>
            <p:nvPr/>
          </p:nvSpPr>
          <p:spPr bwMode="auto">
            <a:xfrm>
              <a:off x="3737" y="3084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245" name="Text Box 104"/>
            <p:cNvSpPr txBox="1">
              <a:spLocks noChangeArrowheads="1"/>
            </p:cNvSpPr>
            <p:nvPr/>
          </p:nvSpPr>
          <p:spPr bwMode="auto">
            <a:xfrm>
              <a:off x="3737" y="2925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246" name="Text Box 105"/>
            <p:cNvSpPr txBox="1">
              <a:spLocks noChangeArrowheads="1"/>
            </p:cNvSpPr>
            <p:nvPr/>
          </p:nvSpPr>
          <p:spPr bwMode="auto">
            <a:xfrm>
              <a:off x="3737" y="2767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247" name="Text Box 106"/>
            <p:cNvSpPr txBox="1">
              <a:spLocks noChangeArrowheads="1"/>
            </p:cNvSpPr>
            <p:nvPr/>
          </p:nvSpPr>
          <p:spPr bwMode="auto">
            <a:xfrm>
              <a:off x="3737" y="2449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3</a:t>
              </a:r>
            </a:p>
          </p:txBody>
        </p:sp>
        <p:sp>
          <p:nvSpPr>
            <p:cNvPr id="248" name="Text Box 107"/>
            <p:cNvSpPr txBox="1">
              <a:spLocks noChangeArrowheads="1"/>
            </p:cNvSpPr>
            <p:nvPr/>
          </p:nvSpPr>
          <p:spPr bwMode="auto">
            <a:xfrm>
              <a:off x="3737" y="2132"/>
              <a:ext cx="57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 </a:t>
              </a:r>
              <a:r>
                <a:rPr lang="en-GB" sz="1400" b="1" i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½ </a:t>
              </a:r>
              <a:r>
                <a:rPr lang="en-GB" sz="1000" b="1" i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classe</a:t>
              </a:r>
              <a:r>
                <a:rPr lang="en-GB" sz="1400" b="1" i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249" name="Text Box 108"/>
            <p:cNvSpPr txBox="1">
              <a:spLocks noChangeArrowheads="1"/>
            </p:cNvSpPr>
            <p:nvPr/>
          </p:nvSpPr>
          <p:spPr bwMode="auto">
            <a:xfrm>
              <a:off x="3737" y="1973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250" name="Text Box 109"/>
            <p:cNvSpPr txBox="1">
              <a:spLocks noChangeArrowheads="1"/>
            </p:cNvSpPr>
            <p:nvPr/>
          </p:nvSpPr>
          <p:spPr bwMode="auto">
            <a:xfrm>
              <a:off x="3737" y="1814"/>
              <a:ext cx="63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 </a:t>
              </a:r>
            </a:p>
          </p:txBody>
        </p:sp>
        <p:sp>
          <p:nvSpPr>
            <p:cNvPr id="251" name="Text Box 110"/>
            <p:cNvSpPr txBox="1">
              <a:spLocks noChangeArrowheads="1"/>
            </p:cNvSpPr>
            <p:nvPr/>
          </p:nvSpPr>
          <p:spPr bwMode="auto">
            <a:xfrm>
              <a:off x="3737" y="1655"/>
              <a:ext cx="5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 dirty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5 (</a:t>
              </a:r>
              <a:r>
                <a:rPr lang="en-GB" sz="1300" b="1" dirty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3+2 lab)</a:t>
              </a:r>
            </a:p>
          </p:txBody>
        </p:sp>
        <p:sp>
          <p:nvSpPr>
            <p:cNvPr id="252" name="Text Box 111"/>
            <p:cNvSpPr txBox="1">
              <a:spLocks noChangeArrowheads="1"/>
            </p:cNvSpPr>
            <p:nvPr/>
          </p:nvSpPr>
          <p:spPr bwMode="auto">
            <a:xfrm>
              <a:off x="3737" y="1497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253" name="Text Box 112"/>
            <p:cNvSpPr txBox="1">
              <a:spLocks noChangeArrowheads="1"/>
            </p:cNvSpPr>
            <p:nvPr/>
          </p:nvSpPr>
          <p:spPr bwMode="auto">
            <a:xfrm>
              <a:off x="3737" y="1338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254" name="Text Box 113"/>
            <p:cNvSpPr txBox="1">
              <a:spLocks noChangeArrowheads="1"/>
            </p:cNvSpPr>
            <p:nvPr/>
          </p:nvSpPr>
          <p:spPr bwMode="auto">
            <a:xfrm>
              <a:off x="3737" y="1020"/>
              <a:ext cx="5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 dirty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3 (</a:t>
              </a:r>
              <a:r>
                <a:rPr lang="en-GB" sz="1300" b="1" dirty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1+2 lab)</a:t>
              </a:r>
            </a:p>
          </p:txBody>
        </p:sp>
        <p:sp>
          <p:nvSpPr>
            <p:cNvPr id="255" name="Text Box 114"/>
            <p:cNvSpPr txBox="1">
              <a:spLocks noChangeArrowheads="1"/>
            </p:cNvSpPr>
            <p:nvPr/>
          </p:nvSpPr>
          <p:spPr bwMode="auto">
            <a:xfrm>
              <a:off x="3737" y="862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3</a:t>
              </a:r>
            </a:p>
          </p:txBody>
        </p:sp>
        <p:sp>
          <p:nvSpPr>
            <p:cNvPr id="256" name="Text Box 115"/>
            <p:cNvSpPr txBox="1">
              <a:spLocks noChangeArrowheads="1"/>
            </p:cNvSpPr>
            <p:nvPr/>
          </p:nvSpPr>
          <p:spPr bwMode="auto">
            <a:xfrm>
              <a:off x="3737" y="703"/>
              <a:ext cx="63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5</a:t>
              </a:r>
            </a:p>
          </p:txBody>
        </p:sp>
        <p:sp>
          <p:nvSpPr>
            <p:cNvPr id="257" name="Text Box 116"/>
            <p:cNvSpPr txBox="1">
              <a:spLocks noChangeArrowheads="1"/>
            </p:cNvSpPr>
            <p:nvPr/>
          </p:nvSpPr>
          <p:spPr bwMode="auto">
            <a:xfrm>
              <a:off x="3737" y="522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II</a:t>
              </a:r>
            </a:p>
          </p:txBody>
        </p:sp>
        <p:sp>
          <p:nvSpPr>
            <p:cNvPr id="258" name="Text Box 117"/>
            <p:cNvSpPr txBox="1">
              <a:spLocks noChangeArrowheads="1"/>
            </p:cNvSpPr>
            <p:nvPr/>
          </p:nvSpPr>
          <p:spPr bwMode="auto">
            <a:xfrm>
              <a:off x="3170" y="3402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259" name="Text Box 118"/>
            <p:cNvSpPr txBox="1">
              <a:spLocks noChangeArrowheads="1"/>
            </p:cNvSpPr>
            <p:nvPr/>
          </p:nvSpPr>
          <p:spPr bwMode="auto">
            <a:xfrm>
              <a:off x="3170" y="3243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260" name="Text Box 119"/>
            <p:cNvSpPr txBox="1">
              <a:spLocks noChangeArrowheads="1"/>
            </p:cNvSpPr>
            <p:nvPr/>
          </p:nvSpPr>
          <p:spPr bwMode="auto">
            <a:xfrm>
              <a:off x="3170" y="3084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261" name="Text Box 120"/>
            <p:cNvSpPr txBox="1">
              <a:spLocks noChangeArrowheads="1"/>
            </p:cNvSpPr>
            <p:nvPr/>
          </p:nvSpPr>
          <p:spPr bwMode="auto">
            <a:xfrm>
              <a:off x="3170" y="2925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262" name="Text Box 121"/>
            <p:cNvSpPr txBox="1">
              <a:spLocks noChangeArrowheads="1"/>
            </p:cNvSpPr>
            <p:nvPr/>
          </p:nvSpPr>
          <p:spPr bwMode="auto">
            <a:xfrm>
              <a:off x="3170" y="2767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263" name="Text Box 122"/>
            <p:cNvSpPr txBox="1">
              <a:spLocks noChangeArrowheads="1"/>
            </p:cNvSpPr>
            <p:nvPr/>
          </p:nvSpPr>
          <p:spPr bwMode="auto">
            <a:xfrm>
              <a:off x="3170" y="2449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3</a:t>
              </a:r>
            </a:p>
          </p:txBody>
        </p:sp>
        <p:sp>
          <p:nvSpPr>
            <p:cNvPr id="264" name="Text Box 123"/>
            <p:cNvSpPr txBox="1">
              <a:spLocks noChangeArrowheads="1"/>
            </p:cNvSpPr>
            <p:nvPr/>
          </p:nvSpPr>
          <p:spPr bwMode="auto">
            <a:xfrm>
              <a:off x="3170" y="2132"/>
              <a:ext cx="59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 </a:t>
              </a:r>
              <a:r>
                <a:rPr lang="en-GB" sz="1400" b="1" i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½ </a:t>
              </a:r>
              <a:r>
                <a:rPr lang="en-GB" sz="1000" b="1" i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classe</a:t>
              </a:r>
            </a:p>
          </p:txBody>
        </p:sp>
        <p:sp>
          <p:nvSpPr>
            <p:cNvPr id="265" name="Text Box 124"/>
            <p:cNvSpPr txBox="1">
              <a:spLocks noChangeArrowheads="1"/>
            </p:cNvSpPr>
            <p:nvPr/>
          </p:nvSpPr>
          <p:spPr bwMode="auto">
            <a:xfrm>
              <a:off x="3170" y="1973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266" name="Text Box 125"/>
            <p:cNvSpPr txBox="1">
              <a:spLocks noChangeArrowheads="1"/>
            </p:cNvSpPr>
            <p:nvPr/>
          </p:nvSpPr>
          <p:spPr bwMode="auto">
            <a:xfrm>
              <a:off x="3170" y="1814"/>
              <a:ext cx="63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3 </a:t>
              </a:r>
            </a:p>
          </p:txBody>
        </p:sp>
        <p:sp>
          <p:nvSpPr>
            <p:cNvPr id="267" name="Text Box 126"/>
            <p:cNvSpPr txBox="1">
              <a:spLocks noChangeArrowheads="1"/>
            </p:cNvSpPr>
            <p:nvPr/>
          </p:nvSpPr>
          <p:spPr bwMode="auto">
            <a:xfrm>
              <a:off x="3170" y="1655"/>
              <a:ext cx="5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 dirty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5 (3+2lab)</a:t>
              </a:r>
            </a:p>
          </p:txBody>
        </p:sp>
        <p:sp>
          <p:nvSpPr>
            <p:cNvPr id="268" name="Text Box 127"/>
            <p:cNvSpPr txBox="1">
              <a:spLocks noChangeArrowheads="1"/>
            </p:cNvSpPr>
            <p:nvPr/>
          </p:nvSpPr>
          <p:spPr bwMode="auto">
            <a:xfrm>
              <a:off x="3170" y="1497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269" name="Text Box 128"/>
            <p:cNvSpPr txBox="1">
              <a:spLocks noChangeArrowheads="1"/>
            </p:cNvSpPr>
            <p:nvPr/>
          </p:nvSpPr>
          <p:spPr bwMode="auto">
            <a:xfrm>
              <a:off x="3170" y="1338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270" name="Text Box 129"/>
            <p:cNvSpPr txBox="1">
              <a:spLocks noChangeArrowheads="1"/>
            </p:cNvSpPr>
            <p:nvPr/>
          </p:nvSpPr>
          <p:spPr bwMode="auto">
            <a:xfrm>
              <a:off x="3170" y="1020"/>
              <a:ext cx="5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271" name="Text Box 130"/>
            <p:cNvSpPr txBox="1">
              <a:spLocks noChangeArrowheads="1"/>
            </p:cNvSpPr>
            <p:nvPr/>
          </p:nvSpPr>
          <p:spPr bwMode="auto">
            <a:xfrm>
              <a:off x="3170" y="862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4</a:t>
              </a:r>
            </a:p>
          </p:txBody>
        </p:sp>
        <p:sp>
          <p:nvSpPr>
            <p:cNvPr id="272" name="Text Box 131"/>
            <p:cNvSpPr txBox="1">
              <a:spLocks noChangeArrowheads="1"/>
            </p:cNvSpPr>
            <p:nvPr/>
          </p:nvSpPr>
          <p:spPr bwMode="auto">
            <a:xfrm>
              <a:off x="3170" y="703"/>
              <a:ext cx="63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 dirty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6 (4+2 </a:t>
              </a:r>
              <a:r>
                <a:rPr lang="en-GB" sz="1400" b="1" dirty="0" err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labo</a:t>
              </a:r>
              <a:r>
                <a:rPr lang="en-GB" sz="1400" b="1" dirty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)</a:t>
              </a:r>
            </a:p>
          </p:txBody>
        </p:sp>
        <p:sp>
          <p:nvSpPr>
            <p:cNvPr id="273" name="Text Box 132"/>
            <p:cNvSpPr txBox="1">
              <a:spLocks noChangeArrowheads="1"/>
            </p:cNvSpPr>
            <p:nvPr/>
          </p:nvSpPr>
          <p:spPr bwMode="auto">
            <a:xfrm>
              <a:off x="3170" y="522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I</a:t>
              </a:r>
            </a:p>
          </p:txBody>
        </p:sp>
        <p:sp>
          <p:nvSpPr>
            <p:cNvPr id="274" name="Text Box 133"/>
            <p:cNvSpPr txBox="1">
              <a:spLocks noChangeArrowheads="1"/>
            </p:cNvSpPr>
            <p:nvPr/>
          </p:nvSpPr>
          <p:spPr bwMode="auto">
            <a:xfrm>
              <a:off x="3170" y="1179"/>
              <a:ext cx="5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275" name="Text Box 134"/>
            <p:cNvSpPr txBox="1">
              <a:spLocks noChangeArrowheads="1"/>
            </p:cNvSpPr>
            <p:nvPr/>
          </p:nvSpPr>
          <p:spPr bwMode="auto">
            <a:xfrm>
              <a:off x="3737" y="1179"/>
              <a:ext cx="5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-</a:t>
              </a:r>
            </a:p>
          </p:txBody>
        </p:sp>
        <p:sp>
          <p:nvSpPr>
            <p:cNvPr id="276" name="Text Box 135"/>
            <p:cNvSpPr txBox="1">
              <a:spLocks noChangeArrowheads="1"/>
            </p:cNvSpPr>
            <p:nvPr/>
          </p:nvSpPr>
          <p:spPr bwMode="auto">
            <a:xfrm>
              <a:off x="4327" y="1179"/>
              <a:ext cx="5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2.5</a:t>
              </a:r>
            </a:p>
          </p:txBody>
        </p:sp>
        <p:sp>
          <p:nvSpPr>
            <p:cNvPr id="277" name="Text Box 136"/>
            <p:cNvSpPr txBox="1">
              <a:spLocks noChangeArrowheads="1"/>
            </p:cNvSpPr>
            <p:nvPr/>
          </p:nvSpPr>
          <p:spPr bwMode="auto">
            <a:xfrm>
              <a:off x="3170" y="2290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278" name="Text Box 137"/>
            <p:cNvSpPr txBox="1">
              <a:spLocks noChangeArrowheads="1"/>
            </p:cNvSpPr>
            <p:nvPr/>
          </p:nvSpPr>
          <p:spPr bwMode="auto">
            <a:xfrm>
              <a:off x="3737" y="2290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279" name="Text Box 138"/>
            <p:cNvSpPr txBox="1">
              <a:spLocks noChangeArrowheads="1"/>
            </p:cNvSpPr>
            <p:nvPr/>
          </p:nvSpPr>
          <p:spPr bwMode="auto">
            <a:xfrm>
              <a:off x="4327" y="2290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280" name="Text Box 139"/>
            <p:cNvSpPr txBox="1">
              <a:spLocks noChangeArrowheads="1"/>
            </p:cNvSpPr>
            <p:nvPr/>
          </p:nvSpPr>
          <p:spPr bwMode="auto">
            <a:xfrm>
              <a:off x="4327" y="2608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281" name="Text Box 140"/>
            <p:cNvSpPr txBox="1">
              <a:spLocks noChangeArrowheads="1"/>
            </p:cNvSpPr>
            <p:nvPr/>
          </p:nvSpPr>
          <p:spPr bwMode="auto">
            <a:xfrm>
              <a:off x="3737" y="2608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282" name="Text Box 141"/>
            <p:cNvSpPr txBox="1">
              <a:spLocks noChangeArrowheads="1"/>
            </p:cNvSpPr>
            <p:nvPr/>
          </p:nvSpPr>
          <p:spPr bwMode="auto">
            <a:xfrm>
              <a:off x="3170" y="2608"/>
              <a:ext cx="3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GB" sz="1400" b="1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95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728644" y="548680"/>
            <a:ext cx="7686720" cy="8152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Primo giorno di scuola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15616" y="2132856"/>
            <a:ext cx="7056784" cy="2742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>
                <a:solidFill>
                  <a:schemeClr val="tx1"/>
                </a:solidFill>
              </a:rPr>
              <a:t>●Tutti i ragazzi passano l’intera giornata con il docente di classe</a:t>
            </a:r>
          </a:p>
          <a:p>
            <a:endParaRPr lang="it-CH" dirty="0">
              <a:solidFill>
                <a:schemeClr val="tx1"/>
              </a:solidFill>
            </a:endParaRPr>
          </a:p>
          <a:p>
            <a:r>
              <a:rPr lang="it-CH" dirty="0">
                <a:solidFill>
                  <a:schemeClr val="tx1"/>
                </a:solidFill>
              </a:rPr>
              <a:t>● Riceveranno del materiale scolastico come: 	- agenda</a:t>
            </a:r>
          </a:p>
          <a:p>
            <a:r>
              <a:rPr lang="it-CH" dirty="0">
                <a:solidFill>
                  <a:schemeClr val="tx1"/>
                </a:solidFill>
              </a:rPr>
              <a:t>											- classificatori</a:t>
            </a:r>
          </a:p>
          <a:p>
            <a:r>
              <a:rPr lang="it-CH" dirty="0">
                <a:solidFill>
                  <a:schemeClr val="tx1"/>
                </a:solidFill>
              </a:rPr>
              <a:t>											- quaderni</a:t>
            </a:r>
          </a:p>
          <a:p>
            <a:r>
              <a:rPr lang="it-CH" dirty="0">
                <a:solidFill>
                  <a:schemeClr val="tx1"/>
                </a:solidFill>
              </a:rPr>
              <a:t>											- ecc.</a:t>
            </a:r>
          </a:p>
          <a:p>
            <a:endParaRPr lang="it-CH" dirty="0">
              <a:solidFill>
                <a:schemeClr val="tx1"/>
              </a:solidFill>
            </a:endParaRPr>
          </a:p>
          <a:p>
            <a:r>
              <a:rPr lang="it-CH" dirty="0">
                <a:solidFill>
                  <a:schemeClr val="tx1"/>
                </a:solidFill>
              </a:rPr>
              <a:t>● Avranno inoltre bisogno di:	- pennarelli colorati o matite colorate</a:t>
            </a:r>
          </a:p>
          <a:p>
            <a:r>
              <a:rPr lang="it-CH" dirty="0">
                <a:solidFill>
                  <a:schemeClr val="tx1"/>
                </a:solidFill>
              </a:rPr>
              <a:t>							- forbice</a:t>
            </a:r>
          </a:p>
          <a:p>
            <a:r>
              <a:rPr lang="it-CH" dirty="0">
                <a:solidFill>
                  <a:schemeClr val="tx1"/>
                </a:solidFill>
              </a:rPr>
              <a:t>							- colla </a:t>
            </a:r>
          </a:p>
          <a:p>
            <a:r>
              <a:rPr lang="it-CH" dirty="0">
                <a:solidFill>
                  <a:schemeClr val="tx1"/>
                </a:solidFill>
              </a:rPr>
              <a:t>							- una </a:t>
            </a:r>
            <a:r>
              <a:rPr lang="it-CH" dirty="0" err="1">
                <a:solidFill>
                  <a:schemeClr val="tx1"/>
                </a:solidFill>
              </a:rPr>
              <a:t>mappetta</a:t>
            </a:r>
            <a:r>
              <a:rPr lang="it-CH" dirty="0">
                <a:solidFill>
                  <a:schemeClr val="tx1"/>
                </a:solidFill>
              </a:rPr>
              <a:t> rigida</a:t>
            </a:r>
          </a:p>
        </p:txBody>
      </p:sp>
    </p:spTree>
    <p:extLst>
      <p:ext uri="{BB962C8B-B14F-4D97-AF65-F5344CB8AC3E}">
        <p14:creationId xmlns:p14="http://schemas.microsoft.com/office/powerpoint/2010/main" val="145565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5536" y="332656"/>
            <a:ext cx="8424936" cy="22611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Ottobre 2025: tre «giorni verdi» sul territorio con pernottamento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16806"/>
            <a:ext cx="6655572" cy="2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5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SMR | Notte del racconto 2023: iscrizione">
            <a:extLst>
              <a:ext uri="{FF2B5EF4-FFF2-40B4-BE49-F238E27FC236}">
                <a16:creationId xmlns:a16="http://schemas.microsoft.com/office/drawing/2014/main" id="{6D0FA41B-153D-4B6F-917F-EBA5FAAAE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3807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 rot="1097263">
            <a:off x="352793" y="2771240"/>
            <a:ext cx="7186583" cy="22611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notte del racconto</a:t>
            </a:r>
          </a:p>
          <a:p>
            <a:pPr algn="ctr">
              <a:defRPr/>
            </a:pPr>
            <a:r>
              <a:rPr lang="it-IT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biblioteca,</a:t>
            </a:r>
          </a:p>
          <a:p>
            <a:pPr algn="ctr">
              <a:defRPr/>
            </a:pPr>
            <a:r>
              <a:rPr lang="it-IT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novembre 2025</a:t>
            </a:r>
          </a:p>
        </p:txBody>
      </p:sp>
    </p:spTree>
    <p:extLst>
      <p:ext uri="{BB962C8B-B14F-4D97-AF65-F5344CB8AC3E}">
        <p14:creationId xmlns:p14="http://schemas.microsoft.com/office/powerpoint/2010/main" val="30224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47663" y="980728"/>
            <a:ext cx="5814349" cy="1538242"/>
          </a:xfrm>
          <a:prstGeom prst="rect">
            <a:avLst/>
          </a:prstGeom>
          <a:effectLst>
            <a:glow rad="127000">
              <a:schemeClr val="accent2"/>
            </a:glow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it-C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Fondazione ASPI</a:t>
            </a:r>
          </a:p>
          <a:p>
            <a:r>
              <a:rPr lang="it-CH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e-www@i</a:t>
            </a:r>
            <a:r>
              <a:rPr lang="it-CH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3501008"/>
            <a:ext cx="281977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1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conoscer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23939"/>
            <a:ext cx="49685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28775"/>
            <a:ext cx="4037013" cy="452278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it-CH" dirty="0">
              <a:latin typeface="Times New Roman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Char char="•"/>
            </a:pPr>
            <a:endParaRPr lang="it-CH" dirty="0">
              <a:latin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it-CH" dirty="0">
              <a:latin typeface="Times New Roman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Char char="•"/>
            </a:pPr>
            <a:endParaRPr lang="it-CH" dirty="0">
              <a:latin typeface="Times New Roman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buFont typeface="Times New Roman" pitchFamily="18" charset="0"/>
              <a:buChar char="•"/>
            </a:pPr>
            <a:endParaRPr lang="it-CH" dirty="0">
              <a:latin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 rot="20114920">
            <a:off x="381190" y="1494704"/>
            <a:ext cx="7182167" cy="11633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Conoscerci…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683568" y="404664"/>
            <a:ext cx="7848872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CH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 di prevenzione dei rischi e di promozione di competenze sociali nell'ambito dell’utilizzo delle Tecnologie dell’Informazione e della Comunicazione (TIC)</a:t>
            </a:r>
          </a:p>
          <a:p>
            <a:pPr>
              <a:lnSpc>
                <a:spcPct val="115000"/>
              </a:lnSpc>
            </a:pPr>
            <a:r>
              <a:rPr lang="it-CH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it-CH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e-www@i</a:t>
            </a:r>
            <a:r>
              <a:rPr lang="it-CH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l’ASPI vuole promuovere un percorso di prevenzione basato sull’acquisizione di una gamma di abilità cognitive, emotive e relazionali (Life </a:t>
            </a:r>
            <a:r>
              <a:rPr lang="it-CH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</a:t>
            </a:r>
            <a:r>
              <a:rPr lang="it-CH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algn="just">
              <a:lnSpc>
                <a:spcPct val="115000"/>
              </a:lnSpc>
            </a:pPr>
            <a:r>
              <a:rPr lang="it-C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garantire l’efficacia del percorso di prevenzione, l’ASPI lavora su tre livelli, coinvolgendo allievi, docenti e genitori. </a:t>
            </a:r>
          </a:p>
          <a:p>
            <a:pPr algn="just">
              <a:lnSpc>
                <a:spcPct val="115000"/>
              </a:lnSpc>
            </a:pPr>
            <a:r>
              <a:rPr lang="it-C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docenti sono invitati ad assistere all’attività in classe e a portare avanti la tematica durante l’anno scolastico. </a:t>
            </a:r>
          </a:p>
        </p:txBody>
      </p:sp>
    </p:spTree>
    <p:extLst>
      <p:ext uri="{BB962C8B-B14F-4D97-AF65-F5344CB8AC3E}">
        <p14:creationId xmlns:p14="http://schemas.microsoft.com/office/powerpoint/2010/main" val="27676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18834" y="44062"/>
            <a:ext cx="6781800" cy="1600200"/>
          </a:xfrm>
        </p:spPr>
        <p:txBody>
          <a:bodyPr/>
          <a:lstStyle/>
          <a:p>
            <a:pPr algn="ctr"/>
            <a:r>
              <a:rPr lang="it-CH" dirty="0">
                <a:solidFill>
                  <a:srgbClr val="FF0000"/>
                </a:solidFill>
              </a:rPr>
              <a:t>Servizi scolastici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233102" y="1609319"/>
            <a:ext cx="7543800" cy="3886200"/>
          </a:xfrm>
        </p:spPr>
        <p:txBody>
          <a:bodyPr/>
          <a:lstStyle/>
          <a:p>
            <a:pPr lvl="3"/>
            <a:r>
              <a:rPr lang="it-CH" sz="3200" dirty="0"/>
              <a:t>Servizio dentario scolastico</a:t>
            </a:r>
          </a:p>
          <a:p>
            <a:pPr marL="0" indent="0">
              <a:buNone/>
            </a:pPr>
            <a:endParaRPr lang="it-CH" dirty="0"/>
          </a:p>
          <a:p>
            <a:pPr lvl="3"/>
            <a:r>
              <a:rPr lang="it-CH" sz="3200" dirty="0"/>
              <a:t>Mensa</a:t>
            </a:r>
          </a:p>
          <a:p>
            <a:pPr marL="0" indent="0">
              <a:buNone/>
            </a:pPr>
            <a:endParaRPr lang="it-CH" dirty="0"/>
          </a:p>
          <a:p>
            <a:pPr lvl="3"/>
            <a:r>
              <a:rPr lang="it-CH" sz="3200" dirty="0"/>
              <a:t>Trasporti</a:t>
            </a:r>
            <a:r>
              <a:rPr lang="it-CH" dirty="0"/>
              <a:t>  </a:t>
            </a:r>
            <a:r>
              <a:rPr lang="it-CH" sz="3200" dirty="0"/>
              <a:t>Speciali</a:t>
            </a:r>
          </a:p>
        </p:txBody>
      </p:sp>
      <p:pic>
        <p:nvPicPr>
          <p:cNvPr id="5" name="Picture 2" descr="Risultati immagini per dent dessi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02" y="2132856"/>
            <a:ext cx="864096" cy="7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09571"/>
            <a:ext cx="648072" cy="56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5104"/>
            <a:ext cx="648072" cy="56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653" r="89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99398"/>
            <a:ext cx="720477" cy="69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47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5496" y="747053"/>
            <a:ext cx="7724775" cy="152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r">
              <a:lnSpc>
                <a:spcPct val="117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Servizio</a:t>
            </a:r>
            <a:r>
              <a:rPr lang="en-GB" altLang="it-C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it-CH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dentario</a:t>
            </a:r>
            <a:r>
              <a:rPr lang="en-GB" altLang="it-C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lnSpc>
                <a:spcPct val="117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scolastico</a:t>
            </a:r>
            <a:endParaRPr lang="en-GB" altLang="it-C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99592" y="2420888"/>
            <a:ext cx="7202488" cy="364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b="1" i="1" dirty="0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en-GB" altLang="it-CH" b="1" i="1" dirty="0" err="1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dentista</a:t>
            </a:r>
            <a:r>
              <a:rPr lang="en-GB" altLang="it-CH" b="1" i="1" dirty="0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b="1" i="1" dirty="0" err="1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scolastico</a:t>
            </a:r>
            <a:r>
              <a:rPr lang="en-GB" altLang="it-CH" b="1" i="1" dirty="0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altLang="it-CH" b="1" i="1" dirty="0" err="1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GB" altLang="it-CH" b="1" i="1" dirty="0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b="1" i="1" dirty="0" err="1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Guzzi</a:t>
            </a:r>
            <a:r>
              <a:rPr lang="en-GB" altLang="it-CH" b="1" i="1" dirty="0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GB" altLang="it-CH" b="1" i="1" dirty="0" err="1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</a:t>
            </a:r>
            <a:r>
              <a:rPr lang="en-GB" altLang="it-CH" b="1" i="1" dirty="0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b="1" i="1" dirty="0" err="1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</a:t>
            </a:r>
            <a:r>
              <a:rPr lang="en-GB" altLang="it-CH" b="1" i="1" dirty="0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b="1" i="1" dirty="0" err="1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iscritti</a:t>
            </a:r>
            <a:r>
              <a:rPr lang="en-GB" altLang="it-CH" b="1" i="1" dirty="0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vi </a:t>
            </a:r>
            <a:r>
              <a:rPr lang="en-GB" altLang="it-CH" b="1" i="1" dirty="0" err="1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scrive</a:t>
            </a:r>
            <a:r>
              <a:rPr lang="en-GB" altLang="it-CH" b="1" i="1" dirty="0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en-GB" altLang="it-CH" b="1" i="1" dirty="0" err="1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preventivo</a:t>
            </a:r>
            <a:r>
              <a:rPr lang="en-GB" altLang="it-CH" b="1" i="1" dirty="0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cure </a:t>
            </a:r>
            <a:r>
              <a:rPr lang="en-GB" altLang="it-CH" b="1" i="1" dirty="0" err="1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eventuali</a:t>
            </a:r>
            <a:r>
              <a:rPr lang="en-GB" altLang="it-CH" b="1" i="1" dirty="0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GB" altLang="it-CH" b="1" i="1" dirty="0" err="1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altLang="it-CH" b="1" i="1" dirty="0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b="1" i="1" dirty="0" err="1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rispettivi</a:t>
            </a:r>
            <a:r>
              <a:rPr lang="en-GB" altLang="it-CH" b="1" i="1" dirty="0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b="1" i="1" dirty="0" err="1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costi</a:t>
            </a:r>
            <a:r>
              <a:rPr lang="en-GB" altLang="it-CH" b="1" i="1" dirty="0">
                <a:solidFill>
                  <a:srgbClr val="18B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prima </a:t>
            </a:r>
            <a:r>
              <a:rPr lang="en-GB" altLang="it-CH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</a:t>
            </a: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viene</a:t>
            </a: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effettuata</a:t>
            </a: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en-GB" altLang="it-CH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</a:t>
            </a: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accompagnati</a:t>
            </a: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un </a:t>
            </a:r>
            <a:r>
              <a:rPr lang="en-GB" altLang="it-CH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</a:t>
            </a: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altLang="it-CH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Eventuali</a:t>
            </a: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visite</a:t>
            </a: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successive, </a:t>
            </a:r>
            <a:r>
              <a:rPr lang="en-GB" altLang="it-CH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</a:t>
            </a: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altLang="it-CH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</a:t>
            </a: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eseguite</a:t>
            </a: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allievi</a:t>
            </a: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vanno</a:t>
            </a: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soli a </a:t>
            </a:r>
            <a:r>
              <a:rPr lang="en-GB" altLang="it-CH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Solduno</a:t>
            </a: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(Via </a:t>
            </a:r>
            <a:r>
              <a:rPr lang="en-GB" altLang="it-CH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Vallemaggia</a:t>
            </a: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in </a:t>
            </a:r>
            <a:r>
              <a:rPr lang="en-GB" altLang="it-CH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orario</a:t>
            </a: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scolastico</a:t>
            </a:r>
            <a:r>
              <a:rPr lang="en-GB" altLang="it-CH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170" name="Picture 2" descr="Risultati immagini per dent dess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830"/>
            <a:ext cx="1800200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Risultati immagini per scu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8628112" cy="344763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504" y="692696"/>
            <a:ext cx="9036495" cy="8152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Regolamento scolastico 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2699C08-5300-43D8-B574-0799725C7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912" y="1988840"/>
            <a:ext cx="2550101" cy="35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460259" y="620688"/>
            <a:ext cx="6263253" cy="19130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Agenda scolastica</a:t>
            </a:r>
          </a:p>
          <a:p>
            <a:pPr algn="ctr">
              <a:defRPr/>
            </a:pPr>
            <a:br>
              <a:rPr lang="it-IT" sz="28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it-IT" sz="54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2" descr="L'agenda e la zizzania politica | Cose di scuola">
            <a:extLst>
              <a:ext uri="{FF2B5EF4-FFF2-40B4-BE49-F238E27FC236}">
                <a16:creationId xmlns:a16="http://schemas.microsoft.com/office/drawing/2014/main" id="{03FDDC58-A7F9-4038-9F8B-A1AB4BE5B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2689628" cy="43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isultati immagini per scu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8" y="989479"/>
            <a:ext cx="8628112" cy="49395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306375" y="404664"/>
            <a:ext cx="6571030" cy="19130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Pagelle scolastiche</a:t>
            </a:r>
          </a:p>
          <a:p>
            <a:pPr algn="ctr">
              <a:defRPr/>
            </a:pPr>
            <a:br>
              <a:rPr lang="it-IT" sz="28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it-IT" sz="54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9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docenti scu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58050" cy="408622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5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EF4DD1C-C435-4B80-A78E-5EA0A13C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48680"/>
            <a:ext cx="8028384" cy="408848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578CB1E-79C3-4099-B1D5-F1F2BC452DF9}"/>
              </a:ext>
            </a:extLst>
          </p:cNvPr>
          <p:cNvSpPr/>
          <p:nvPr/>
        </p:nvSpPr>
        <p:spPr>
          <a:xfrm>
            <a:off x="167309" y="4725144"/>
            <a:ext cx="8809381" cy="12704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4400" b="1" dirty="0">
                <a:ln/>
                <a:solidFill>
                  <a:schemeClr val="accent4"/>
                </a:solidFill>
              </a:rPr>
              <a:t>Sito di sede:</a:t>
            </a:r>
          </a:p>
          <a:p>
            <a:pPr algn="ctr"/>
            <a:r>
              <a:rPr lang="it-IT" sz="4400" b="1" dirty="0">
                <a:ln/>
                <a:solidFill>
                  <a:schemeClr val="accent4"/>
                </a:solidFill>
              </a:rPr>
              <a:t>https://locarno2.sm.edu.ti.ch</a:t>
            </a:r>
          </a:p>
        </p:txBody>
      </p:sp>
    </p:spTree>
    <p:extLst>
      <p:ext uri="{BB962C8B-B14F-4D97-AF65-F5344CB8AC3E}">
        <p14:creationId xmlns:p14="http://schemas.microsoft.com/office/powerpoint/2010/main" val="4008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79119" y="980728"/>
            <a:ext cx="4185762" cy="8152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Domande?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55" b="96642" l="48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5434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1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8103" y="116632"/>
            <a:ext cx="8226425" cy="1431925"/>
          </a:xfrm>
        </p:spPr>
        <p:txBody>
          <a:bodyPr>
            <a:normAutofit/>
          </a:bodyPr>
          <a:lstStyle/>
          <a:p>
            <a:r>
              <a:rPr lang="it-C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Struttura e dotazioni</a:t>
            </a:r>
          </a:p>
        </p:txBody>
      </p:sp>
      <p:pic>
        <p:nvPicPr>
          <p:cNvPr id="3074" name="Picture 2" descr="Risultati immagini per dotazione informatica multimedi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015672" cy="324886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46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C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Scuola Media Locarno2</a:t>
            </a:r>
            <a:br>
              <a:rPr lang="it-C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CH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Morettina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647556" y="2204864"/>
            <a:ext cx="4037012" cy="2184400"/>
          </a:xfrm>
        </p:spPr>
        <p:txBody>
          <a:bodyPr>
            <a:normAutofit/>
          </a:bodyPr>
          <a:lstStyle/>
          <a:p>
            <a:r>
              <a:rPr lang="it-CH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 allievi</a:t>
            </a:r>
          </a:p>
          <a:p>
            <a:r>
              <a:rPr lang="it-CH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classi + 2 classi SSP</a:t>
            </a:r>
          </a:p>
          <a:p>
            <a:r>
              <a:rPr lang="it-CH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docenti</a:t>
            </a:r>
          </a:p>
        </p:txBody>
      </p:sp>
      <p:pic>
        <p:nvPicPr>
          <p:cNvPr id="2052" name="Picture 4" descr="Foto">
            <a:extLst>
              <a:ext uri="{FF2B5EF4-FFF2-40B4-BE49-F238E27FC236}">
                <a16:creationId xmlns:a16="http://schemas.microsoft.com/office/drawing/2014/main" id="{8118E1F7-C2B7-4571-8E88-82139706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2" y="2204864"/>
            <a:ext cx="4591514" cy="265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13086" y="692696"/>
            <a:ext cx="4453732" cy="146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</a:t>
            </a:r>
            <a:r>
              <a:rPr lang="en-GB" altLang="it-C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GB" altLang="it-CH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conduzione</a:t>
            </a:r>
            <a:endParaRPr lang="en-GB" altLang="it-C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195736" y="4365352"/>
            <a:ext cx="5716587" cy="43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</a:t>
            </a:r>
            <a:r>
              <a:rPr lang="en-GB" altLang="it-C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pedagogico-didattici</a:t>
            </a:r>
            <a:endParaRPr lang="en-GB" altLang="it-C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410768" y="2512318"/>
            <a:ext cx="1729184" cy="628650"/>
          </a:xfrm>
          <a:prstGeom prst="bevel">
            <a:avLst>
              <a:gd name="adj" fmla="val 12500"/>
            </a:avLst>
          </a:prstGeom>
          <a:solidFill>
            <a:srgbClr val="92D05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sz="1300" b="1" dirty="0" err="1"/>
              <a:t>Direttore</a:t>
            </a:r>
            <a:endParaRPr lang="en-GB" altLang="it-CH" sz="1300" b="1" dirty="0"/>
          </a:p>
          <a:p>
            <a:pPr algn="ctr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sz="1300" b="1" dirty="0"/>
              <a:t>Patrick Dal Mas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4624264" y="2512318"/>
            <a:ext cx="1603920" cy="628650"/>
          </a:xfrm>
          <a:prstGeom prst="bevel">
            <a:avLst>
              <a:gd name="adj" fmla="val 12500"/>
            </a:avLst>
          </a:prstGeom>
          <a:solidFill>
            <a:srgbClr val="92D05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300" b="1" dirty="0" err="1">
                <a:solidFill>
                  <a:srgbClr val="000000"/>
                </a:solidFill>
              </a:rPr>
              <a:t>Vicedirettore</a:t>
            </a:r>
            <a:endParaRPr lang="en-GB" sz="1300" b="1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300" b="1" dirty="0" err="1">
                <a:solidFill>
                  <a:srgbClr val="000000"/>
                </a:solidFill>
              </a:rPr>
              <a:t>Alessio</a:t>
            </a:r>
            <a:r>
              <a:rPr lang="en-GB" sz="1300" b="1" dirty="0">
                <a:solidFill>
                  <a:srgbClr val="000000"/>
                </a:solidFill>
              </a:rPr>
              <a:t> </a:t>
            </a:r>
            <a:r>
              <a:rPr lang="en-GB" sz="1300" b="1" dirty="0" err="1">
                <a:solidFill>
                  <a:srgbClr val="000000"/>
                </a:solidFill>
              </a:rPr>
              <a:t>Dell’Avo</a:t>
            </a:r>
            <a:endParaRPr lang="en-GB" sz="1300" b="1" dirty="0">
              <a:solidFill>
                <a:srgbClr val="000000"/>
              </a:solidFill>
            </a:endParaRP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2950518" y="3520430"/>
            <a:ext cx="2559050" cy="628650"/>
          </a:xfrm>
          <a:prstGeom prst="bevel">
            <a:avLst>
              <a:gd name="adj" fmla="val 12500"/>
            </a:avLst>
          </a:prstGeom>
          <a:solidFill>
            <a:srgbClr val="00B0F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sz="1300" b="1" dirty="0" err="1"/>
              <a:t>Collaboratori</a:t>
            </a:r>
            <a:r>
              <a:rPr lang="en-GB" altLang="it-CH" sz="1300" b="1" dirty="0"/>
              <a:t> di </a:t>
            </a:r>
            <a:r>
              <a:rPr lang="en-GB" altLang="it-CH" sz="1300" b="1" dirty="0" err="1"/>
              <a:t>Direzione</a:t>
            </a:r>
            <a:endParaRPr lang="en-GB" altLang="it-CH" sz="1300" b="1" dirty="0"/>
          </a:p>
          <a:p>
            <a:pPr algn="ctr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sz="1300" b="1" dirty="0"/>
              <a:t>Anna </a:t>
            </a:r>
            <a:r>
              <a:rPr lang="en-GB" altLang="it-CH" sz="1300" b="1" dirty="0" err="1"/>
              <a:t>Sessa</a:t>
            </a:r>
            <a:r>
              <a:rPr lang="en-GB" altLang="it-CH" sz="1300" b="1" dirty="0"/>
              <a:t> e </a:t>
            </a:r>
            <a:r>
              <a:rPr lang="en-GB" altLang="it-CH" sz="1300" b="1" dirty="0" err="1"/>
              <a:t>Alessio</a:t>
            </a:r>
            <a:r>
              <a:rPr lang="en-GB" altLang="it-CH" sz="1300" b="1" dirty="0"/>
              <a:t> </a:t>
            </a:r>
            <a:r>
              <a:rPr lang="en-GB" altLang="it-CH" sz="1300" b="1" dirty="0" err="1"/>
              <a:t>Grandi</a:t>
            </a:r>
            <a:endParaRPr lang="en-GB" altLang="it-CH" sz="1300" b="1" dirty="0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1332136" y="5024917"/>
            <a:ext cx="1727200" cy="628650"/>
          </a:xfrm>
          <a:prstGeom prst="bevel">
            <a:avLst>
              <a:gd name="adj" fmla="val 12500"/>
            </a:avLst>
          </a:prstGeom>
          <a:solidFill>
            <a:srgbClr val="92D05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sz="1300" b="1"/>
              <a:t>Docente </a:t>
            </a:r>
          </a:p>
          <a:p>
            <a:pPr algn="ctr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sz="1300" b="1"/>
              <a:t>di classe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3647523" y="5013176"/>
            <a:ext cx="1727200" cy="628650"/>
          </a:xfrm>
          <a:prstGeom prst="bevel">
            <a:avLst>
              <a:gd name="adj" fmla="val 12500"/>
            </a:avLst>
          </a:prstGeom>
          <a:solidFill>
            <a:srgbClr val="00B0F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300" b="1">
                <a:solidFill>
                  <a:srgbClr val="000000"/>
                </a:solidFill>
              </a:rPr>
              <a:t>Docenti</a:t>
            </a:r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5940152" y="5024917"/>
            <a:ext cx="1727200" cy="628650"/>
          </a:xfrm>
          <a:prstGeom prst="bevel">
            <a:avLst>
              <a:gd name="adj" fmla="val 12500"/>
            </a:avLst>
          </a:prstGeom>
          <a:solidFill>
            <a:srgbClr val="FFC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sz="1300" b="1" dirty="0" err="1"/>
              <a:t>Sostegno</a:t>
            </a:r>
            <a:endParaRPr lang="en-GB" altLang="it-CH" sz="1300" b="1" dirty="0"/>
          </a:p>
          <a:p>
            <a:pPr algn="ctr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sz="1300" b="1" dirty="0" err="1"/>
              <a:t>pedagogico</a:t>
            </a:r>
            <a:endParaRPr lang="en-GB" altLang="it-CH" sz="1300" b="1" dirty="0"/>
          </a:p>
        </p:txBody>
      </p:sp>
      <p:sp>
        <p:nvSpPr>
          <p:cNvPr id="2" name="AutoShape 2" descr="Risultati immagini per leadership emoticon f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CH"/>
          </a:p>
        </p:txBody>
      </p:sp>
      <p:sp>
        <p:nvSpPr>
          <p:cNvPr id="3" name="AutoShape 4" descr="Risultati immagini per leadership emoticon f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1385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9" grpId="0" autoUpdateAnimBg="0"/>
      <p:bldP spid="10251" grpId="0" animBg="1" autoUpdateAnimBg="0"/>
      <p:bldP spid="10252" grpId="0" animBg="1" autoUpdateAnimBg="0"/>
      <p:bldP spid="10253" grpId="0" animBg="1" autoUpdateAnimBg="0"/>
      <p:bldP spid="10255" grpId="0" animBg="1" autoUpdateAnimBg="0"/>
      <p:bldP spid="10256" grpId="0" animBg="1" autoUpdateAnimBg="0"/>
      <p:bldP spid="1026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3833937" cy="1431925"/>
          </a:xfrm>
        </p:spPr>
        <p:txBody>
          <a:bodyPr/>
          <a:lstStyle/>
          <a:p>
            <a:r>
              <a:rPr lang="it-C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docenti</a:t>
            </a:r>
          </a:p>
        </p:txBody>
      </p:sp>
      <p:pic>
        <p:nvPicPr>
          <p:cNvPr id="1035" name="Picture 11" descr="H:\Documenti\Presentazioni genitori\Presentazioni sede\Presentazione SE\Immagin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3969318" cy="273630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23528" y="1536560"/>
            <a:ext cx="8064896" cy="1538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dirty="0">
                <a:solidFill>
                  <a:schemeClr val="tx1"/>
                </a:solidFill>
              </a:rPr>
              <a:t>L’insegnante è la persona alla quale un genitore affida la cosa più preziosa che possiede suo figlio: il cervello. Glielo affida perché lo trasformi in un oggetto pensante. Ma l’insegnante è anche la persona alla quale lo Stato affida la sua cosa più preziosa: la collettività dei cervelli, perché diventino il paese di domani.</a:t>
            </a:r>
            <a:br>
              <a:rPr lang="it-CH" dirty="0">
                <a:solidFill>
                  <a:schemeClr val="tx1"/>
                </a:solidFill>
              </a:rPr>
            </a:br>
            <a:r>
              <a:rPr lang="it-CH" dirty="0">
                <a:solidFill>
                  <a:schemeClr val="tx1"/>
                </a:solidFill>
              </a:rPr>
              <a:t>(Piero Angela)</a:t>
            </a:r>
          </a:p>
        </p:txBody>
      </p:sp>
    </p:spTree>
    <p:extLst>
      <p:ext uri="{BB962C8B-B14F-4D97-AF65-F5344CB8AC3E}">
        <p14:creationId xmlns:p14="http://schemas.microsoft.com/office/powerpoint/2010/main" val="5134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studiopian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1" y="171400"/>
            <a:ext cx="8255809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2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08868" y="688538"/>
            <a:ext cx="7983612" cy="7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Didattica</a:t>
            </a:r>
            <a:r>
              <a:rPr lang="en-GB" altLang="it-C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</a:t>
            </a:r>
            <a:r>
              <a:rPr lang="en-GB" altLang="it-C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</a:t>
            </a:r>
            <a:endParaRPr lang="en-GB" altLang="it-CH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1700808"/>
            <a:ext cx="7128792" cy="129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>
                <a:solidFill>
                  <a:schemeClr val="tx1"/>
                </a:solidFill>
              </a:rPr>
              <a:t>La competenza è la capacità di far fronte a un compito, o un insieme di compiti, riuscendo a mettere in moto e a orchestrare le proprie risorse interne, e a utilizzare quelle esterne disponibili in modo coerente. (Michele </a:t>
            </a:r>
            <a:r>
              <a:rPr lang="it-CH" dirty="0" err="1">
                <a:solidFill>
                  <a:schemeClr val="tx1"/>
                </a:solidFill>
              </a:rPr>
              <a:t>Pellerey</a:t>
            </a:r>
            <a:r>
              <a:rPr lang="it-CH" dirty="0">
                <a:solidFill>
                  <a:schemeClr val="tx1"/>
                </a:solidFill>
              </a:rPr>
              <a:t>)</a:t>
            </a:r>
          </a:p>
          <a:p>
            <a:endParaRPr lang="it-CH" dirty="0"/>
          </a:p>
        </p:txBody>
      </p:sp>
      <p:sp>
        <p:nvSpPr>
          <p:cNvPr id="7" name="Rettangolo 6"/>
          <p:cNvSpPr/>
          <p:nvPr/>
        </p:nvSpPr>
        <p:spPr>
          <a:xfrm>
            <a:off x="213715" y="3396520"/>
            <a:ext cx="2223686" cy="8152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saperi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Freccia a destra con strisce 7"/>
          <p:cNvSpPr/>
          <p:nvPr/>
        </p:nvSpPr>
        <p:spPr>
          <a:xfrm>
            <a:off x="2483768" y="3485011"/>
            <a:ext cx="864096" cy="7177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0" name="Rettangolo 9"/>
          <p:cNvSpPr/>
          <p:nvPr/>
        </p:nvSpPr>
        <p:spPr>
          <a:xfrm>
            <a:off x="3598892" y="3271240"/>
            <a:ext cx="5545108" cy="1056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Non solo </a:t>
            </a:r>
            <a:r>
              <a:rPr lang="it-IT" sz="3600" b="1" u="sng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CONOSCENZE</a:t>
            </a:r>
          </a:p>
          <a:p>
            <a:pPr algn="ctr"/>
            <a:r>
              <a:rPr lang="it-IT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Ma anche </a:t>
            </a:r>
            <a:r>
              <a:rPr lang="it-IT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RISORSE</a:t>
            </a:r>
            <a:endParaRPr lang="it-IT" sz="36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68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764704"/>
            <a:ext cx="7704856" cy="78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it-CH" sz="4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en-GB" altLang="it-CH" sz="4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Sostegno</a:t>
            </a:r>
            <a:r>
              <a:rPr lang="en-GB" altLang="it-CH" sz="4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it-CH" sz="4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Pedagogico</a:t>
            </a:r>
            <a:endParaRPr lang="en-GB" altLang="it-CH" sz="4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14" descr="Risultati immagini per triste emoticon f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CH"/>
          </a:p>
        </p:txBody>
      </p:sp>
      <p:sp>
        <p:nvSpPr>
          <p:cNvPr id="4" name="AutoShape 16" descr="Risultati immagini per triste emoticon f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CH"/>
          </a:p>
        </p:txBody>
      </p:sp>
      <p:sp>
        <p:nvSpPr>
          <p:cNvPr id="5" name="Rettangolo 4"/>
          <p:cNvSpPr/>
          <p:nvPr/>
        </p:nvSpPr>
        <p:spPr>
          <a:xfrm>
            <a:off x="4572000" y="2071413"/>
            <a:ext cx="2792175" cy="57432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VALENTINA</a:t>
            </a:r>
            <a:endParaRPr lang="it-IT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126273" y="2204864"/>
            <a:ext cx="1595309" cy="57432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sofia</a:t>
            </a:r>
            <a:endParaRPr lang="it-IT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2" descr="C:\Users\PDALMA~1.SML\AppData\Local\Temp\DSP_Morett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4902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2286808" cy="23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2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1808</TotalTime>
  <Words>772</Words>
  <Application>Microsoft Office PowerPoint</Application>
  <PresentationFormat>Presentazione su schermo (4:3)</PresentationFormat>
  <Paragraphs>208</Paragraphs>
  <Slides>28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Comic Sans MS</vt:lpstr>
      <vt:lpstr>Impact</vt:lpstr>
      <vt:lpstr>Times New Roman</vt:lpstr>
      <vt:lpstr>NewsPrint</vt:lpstr>
      <vt:lpstr>Presentazione standard di PowerPoint</vt:lpstr>
      <vt:lpstr>Presentazione standard di PowerPoint</vt:lpstr>
      <vt:lpstr>Struttura e dotazioni</vt:lpstr>
      <vt:lpstr>Scuola Media Locarno2 Morettina</vt:lpstr>
      <vt:lpstr>Presentazione standard di PowerPoint</vt:lpstr>
      <vt:lpstr>I docenti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Servizi scolastici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Direttore</dc:creator>
  <cp:lastModifiedBy>Patrick Dalmas</cp:lastModifiedBy>
  <cp:revision>265</cp:revision>
  <cp:lastPrinted>2018-03-22T10:45:31Z</cp:lastPrinted>
  <dcterms:created xsi:type="dcterms:W3CDTF">2009-03-31T06:56:58Z</dcterms:created>
  <dcterms:modified xsi:type="dcterms:W3CDTF">2025-02-18T12:27:57Z</dcterms:modified>
</cp:coreProperties>
</file>